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Lst>
  <p:sldSz cy="5143500" cx="9144000"/>
  <p:notesSz cx="6858000" cy="9144000"/>
  <p:embeddedFontLst>
    <p:embeddedFont>
      <p:font typeface="Leckerli One"/>
      <p:regular r:id="rId75"/>
    </p:embeddedFont>
    <p:embeddedFont>
      <p:font typeface="DM Sans"/>
      <p:regular r:id="rId76"/>
      <p:bold r:id="rId77"/>
      <p:italic r:id="rId78"/>
      <p:boldItalic r:id="rId79"/>
    </p:embeddedFont>
    <p:embeddedFont>
      <p:font typeface="Merriweather"/>
      <p:regular r:id="rId80"/>
      <p:bold r:id="rId81"/>
      <p:italic r:id="rId82"/>
      <p:boldItalic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3" Type="http://schemas.openxmlformats.org/officeDocument/2006/relationships/font" Target="fonts/Merriweather-boldItalic.fntdata"/><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Merriweather-regular.fntdata"/><Relationship Id="rId82" Type="http://schemas.openxmlformats.org/officeDocument/2006/relationships/font" Target="fonts/Merriweather-italic.fntdata"/><Relationship Id="rId81" Type="http://schemas.openxmlformats.org/officeDocument/2006/relationships/font" Target="fonts/Merriweathe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LeckerliOne-regular.fntdata"/><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font" Target="fonts/DMSans-bold.fntdata"/><Relationship Id="rId32" Type="http://schemas.openxmlformats.org/officeDocument/2006/relationships/slide" Target="slides/slide27.xml"/><Relationship Id="rId76" Type="http://schemas.openxmlformats.org/officeDocument/2006/relationships/font" Target="fonts/DMSans-regular.fntdata"/><Relationship Id="rId35" Type="http://schemas.openxmlformats.org/officeDocument/2006/relationships/slide" Target="slides/slide30.xml"/><Relationship Id="rId79" Type="http://schemas.openxmlformats.org/officeDocument/2006/relationships/font" Target="fonts/DMSans-boldItalic.fntdata"/><Relationship Id="rId34" Type="http://schemas.openxmlformats.org/officeDocument/2006/relationships/slide" Target="slides/slide29.xml"/><Relationship Id="rId78" Type="http://schemas.openxmlformats.org/officeDocument/2006/relationships/font" Target="fonts/DMSans-italic.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d43fc1d49f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d43fc1d49f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 &amp;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6R1, 7R1</a:t>
            </a:r>
            <a:endParaRPr sz="1200">
              <a:solidFill>
                <a:schemeClr val="dk1"/>
              </a:solidFill>
              <a:latin typeface="DM Sans"/>
              <a:ea typeface="DM Sans"/>
              <a:cs typeface="DM Sans"/>
              <a:sym typeface="DM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d43fc1d49f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d43fc1d49f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 &amp;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6R1, 7R1</a:t>
            </a:r>
            <a:endParaRPr sz="1200">
              <a:solidFill>
                <a:schemeClr val="dk1"/>
              </a:solidFill>
              <a:latin typeface="DM Sans"/>
              <a:ea typeface="DM Sans"/>
              <a:cs typeface="DM Sans"/>
              <a:sym typeface="DM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d43fc1d49f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d43fc1d49f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d43fc1d49f_1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d43fc1d49f_1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d43fc1d49f_1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d43fc1d49f_1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d43fc1d49f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d43fc1d49f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d43fc1d49f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d43fc1d49f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d43fc1d49f_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d43fc1d49f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d43fc1d49f_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d43fc1d49f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d43fc1d49f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d43fc1d49f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969e29f75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969e29f75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d43fc1d49f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d43fc1d49f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d43fc1d49f_1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d43fc1d49f_1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d43fc1d49f_1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d43fc1d49f_1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96d105f1d0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96d105f1d0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96d105f1d0_4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96d105f1d0_4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96d105f1d0_4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96d105f1d0_4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96d105f1d0_4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96d105f1d0_4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96d105f1d0_4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96d105f1d0_4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96d105f1d0_4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96d105f1d0_4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96d105f1d0_4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96d105f1d0_4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969e29f75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969e29f75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96d105f1d0_6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96d105f1d0_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96d105f1d0_4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96d105f1d0_4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d43fc1d49f_1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3d43fc1d49f_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d43fc1d49f_1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d43fc1d49f_1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d43fc1d49f_1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d43fc1d49f_1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d43fc1d49f_1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d43fc1d49f_1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d43fc1d49f_1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d43fc1d49f_1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d43fc1d49f_1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d43fc1d49f_1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d43fc1d49f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d43fc1d49f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d43fc1d49f_1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3d43fc1d49f_1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96d105f1d0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96d105f1d0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6R1, 7R1</a:t>
            </a:r>
            <a:endParaRPr sz="1200">
              <a:solidFill>
                <a:schemeClr val="dk1"/>
              </a:solidFill>
              <a:latin typeface="DM Sans"/>
              <a:ea typeface="DM Sans"/>
              <a:cs typeface="DM Sans"/>
              <a:sym typeface="DM San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d43fc1d49f_1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d43fc1d49f_1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d43fc1d49f_1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3d43fc1d49f_1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d43fc1d49f_1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3d43fc1d49f_1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d43fc1d49f_1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3d43fc1d49f_1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d43fc1d49f_1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3d43fc1d49f_1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d43fc1d49f_1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3d43fc1d49f_1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396d105f1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396d105f1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and Benjamin Xie. Logo designed by Madeleine Villamil.</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d47da3025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3d47da3025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NY-6.EE.2, </a:t>
            </a:r>
            <a:r>
              <a:rPr lang="en" sz="1200">
                <a:solidFill>
                  <a:schemeClr val="dk1"/>
                </a:solidFill>
                <a:latin typeface="DM Sans"/>
                <a:ea typeface="DM Sans"/>
                <a:cs typeface="DM Sans"/>
                <a:sym typeface="DM Sans"/>
              </a:rPr>
              <a:t>NY-6.EE.6</a:t>
            </a:r>
            <a:endParaRPr sz="1200">
              <a:solidFill>
                <a:schemeClr val="dk1"/>
              </a:solidFill>
              <a:latin typeface="DM Sans"/>
              <a:ea typeface="DM Sans"/>
              <a:cs typeface="DM Sans"/>
              <a:sym typeface="DM San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d47da3025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3d47da3025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and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NY-6.EE.2, NY-6.EE.6</a:t>
            </a:r>
            <a:endParaRPr sz="1200">
              <a:solidFill>
                <a:schemeClr val="dk1"/>
              </a:solidFill>
              <a:latin typeface="DM Sans"/>
              <a:ea typeface="DM Sans"/>
              <a:cs typeface="DM Sans"/>
              <a:sym typeface="DM San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3d47da3025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3d47da3025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NY-6.EE.2, </a:t>
            </a:r>
            <a:r>
              <a:rPr lang="en" sz="1200">
                <a:solidFill>
                  <a:schemeClr val="dk1"/>
                </a:solidFill>
                <a:latin typeface="DM Sans"/>
                <a:ea typeface="DM Sans"/>
                <a:cs typeface="DM Sans"/>
                <a:sym typeface="DM Sans"/>
              </a:rPr>
              <a:t>NY-6.EE.6</a:t>
            </a:r>
            <a:endParaRPr sz="1200">
              <a:solidFill>
                <a:schemeClr val="dk1"/>
              </a:solidFill>
              <a:latin typeface="DM Sans"/>
              <a:ea typeface="DM Sans"/>
              <a:cs typeface="DM Sans"/>
              <a:sym typeface="DM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969e29f75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969e29f75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6R1, 7R1</a:t>
            </a:r>
            <a:endParaRPr sz="1200">
              <a:solidFill>
                <a:schemeClr val="dk1"/>
              </a:solidFill>
              <a:latin typeface="DM Sans"/>
              <a:ea typeface="DM Sans"/>
              <a:cs typeface="DM Sans"/>
              <a:sym typeface="DM San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d47da3025a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3d47da3025a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NY-6.EE.2, </a:t>
            </a:r>
            <a:r>
              <a:rPr lang="en" sz="1200">
                <a:solidFill>
                  <a:schemeClr val="dk1"/>
                </a:solidFill>
                <a:latin typeface="DM Sans"/>
                <a:ea typeface="DM Sans"/>
                <a:cs typeface="DM Sans"/>
                <a:sym typeface="DM Sans"/>
              </a:rPr>
              <a:t>NY-6.EE.6</a:t>
            </a:r>
            <a:endParaRPr sz="1200">
              <a:solidFill>
                <a:schemeClr val="dk1"/>
              </a:solidFill>
              <a:latin typeface="DM Sans"/>
              <a:ea typeface="DM Sans"/>
              <a:cs typeface="DM Sans"/>
              <a:sym typeface="DM San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3d47da3025a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3d47da3025a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NY-6.EE.2, </a:t>
            </a:r>
            <a:r>
              <a:rPr lang="en" sz="1200">
                <a:solidFill>
                  <a:schemeClr val="dk1"/>
                </a:solidFill>
                <a:latin typeface="DM Sans"/>
                <a:ea typeface="DM Sans"/>
                <a:cs typeface="DM Sans"/>
                <a:sym typeface="DM Sans"/>
              </a:rPr>
              <a:t>NY-6.EE.6</a:t>
            </a:r>
            <a:endParaRPr sz="1200">
              <a:solidFill>
                <a:schemeClr val="dk1"/>
              </a:solidFill>
              <a:latin typeface="DM Sans"/>
              <a:ea typeface="DM Sans"/>
              <a:cs typeface="DM Sans"/>
              <a:sym typeface="DM San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3d47da3025a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3d47da3025a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NY-6.EE.2, </a:t>
            </a:r>
            <a:r>
              <a:rPr lang="en" sz="1200">
                <a:solidFill>
                  <a:schemeClr val="dk1"/>
                </a:solidFill>
                <a:latin typeface="DM Sans"/>
                <a:ea typeface="DM Sans"/>
                <a:cs typeface="DM Sans"/>
                <a:sym typeface="DM Sans"/>
              </a:rPr>
              <a:t>NY-6.EE.6</a:t>
            </a:r>
            <a:endParaRPr sz="1200">
              <a:solidFill>
                <a:schemeClr val="dk1"/>
              </a:solidFill>
              <a:latin typeface="DM Sans"/>
              <a:ea typeface="DM Sans"/>
              <a:cs typeface="DM Sans"/>
              <a:sym typeface="DM San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3d47da3025a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3d47da3025a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NY-6.EE.2, NY-6.EE.6</a:t>
            </a:r>
            <a:endParaRPr sz="1200">
              <a:solidFill>
                <a:schemeClr val="dk1"/>
              </a:solidFill>
              <a:latin typeface="DM Sans"/>
              <a:ea typeface="DM Sans"/>
              <a:cs typeface="DM Sans"/>
              <a:sym typeface="DM San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3d47da3025a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3d47da3025a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NY-6.EE.2, NY-6.EE.6</a:t>
            </a:r>
            <a:endParaRPr sz="1200">
              <a:solidFill>
                <a:schemeClr val="dk1"/>
              </a:solidFill>
              <a:latin typeface="DM Sans"/>
              <a:ea typeface="DM Sans"/>
              <a:cs typeface="DM Sans"/>
              <a:sym typeface="DM San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3d47da3025a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3d47da3025a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NY-6.EE.3</a:t>
            </a:r>
            <a:endParaRPr sz="1200">
              <a:solidFill>
                <a:schemeClr val="dk1"/>
              </a:solidFill>
              <a:latin typeface="DM Sans"/>
              <a:ea typeface="DM Sans"/>
              <a:cs typeface="DM Sans"/>
              <a:sym typeface="DM San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3d47da3025a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3d47da3025a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NY-6.EE.3</a:t>
            </a:r>
            <a:endParaRPr sz="1200">
              <a:solidFill>
                <a:schemeClr val="dk1"/>
              </a:solidFill>
              <a:latin typeface="DM Sans"/>
              <a:ea typeface="DM Sans"/>
              <a:cs typeface="DM Sans"/>
              <a:sym typeface="DM San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3d47da3025a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3d47da3025a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NY-6.EE.3</a:t>
            </a:r>
            <a:endParaRPr sz="1200">
              <a:solidFill>
                <a:schemeClr val="dk1"/>
              </a:solidFill>
              <a:latin typeface="DM Sans"/>
              <a:ea typeface="DM Sans"/>
              <a:cs typeface="DM Sans"/>
              <a:sym typeface="DM San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3d47da3025a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3d47da3025a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NY-6.EE.3</a:t>
            </a:r>
            <a:endParaRPr sz="1200">
              <a:solidFill>
                <a:schemeClr val="dk1"/>
              </a:solidFill>
              <a:latin typeface="DM Sans"/>
              <a:ea typeface="DM Sans"/>
              <a:cs typeface="DM Sans"/>
              <a:sym typeface="DM San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3d47da3025a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3d47da3025a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NY-6.EE.4, NY-7.EE.1</a:t>
            </a:r>
            <a:endParaRPr sz="1200">
              <a:solidFill>
                <a:schemeClr val="dk1"/>
              </a:solidFill>
              <a:latin typeface="DM Sans"/>
              <a:ea typeface="DM Sans"/>
              <a:cs typeface="DM Sans"/>
              <a:sym typeface="DM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969e29f75a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969e29f75a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6R1, 7R1</a:t>
            </a:r>
            <a:endParaRPr sz="1200">
              <a:solidFill>
                <a:schemeClr val="dk1"/>
              </a:solidFill>
              <a:latin typeface="DM Sans"/>
              <a:ea typeface="DM Sans"/>
              <a:cs typeface="DM Sans"/>
              <a:sym typeface="DM San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3d47da3025a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3d47da3025a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a:t>
            </a:r>
            <a:r>
              <a:rPr lang="en" sz="1200">
                <a:solidFill>
                  <a:schemeClr val="dk1"/>
                </a:solidFill>
                <a:latin typeface="DM Sans"/>
                <a:ea typeface="DM Sans"/>
                <a:cs typeface="DM Sans"/>
                <a:sym typeface="DM Sans"/>
              </a:rPr>
              <a:t>NY-6.EE.4, NY-7.EE.1</a:t>
            </a:r>
            <a:endParaRPr sz="1200">
              <a:solidFill>
                <a:schemeClr val="dk1"/>
              </a:solidFill>
              <a:latin typeface="DM Sans"/>
              <a:ea typeface="DM Sans"/>
              <a:cs typeface="DM Sans"/>
              <a:sym typeface="DM San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3d47da3025a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3d47da3025a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 and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a:t>
            </a:r>
            <a:r>
              <a:rPr lang="en" sz="1200">
                <a:solidFill>
                  <a:schemeClr val="dk1"/>
                </a:solidFill>
                <a:latin typeface="DM Sans"/>
                <a:ea typeface="DM Sans"/>
                <a:cs typeface="DM Sans"/>
                <a:sym typeface="DM Sans"/>
              </a:rPr>
              <a:t>NY-6.EE.5, NY-6.EE.7</a:t>
            </a:r>
            <a:endParaRPr sz="1200">
              <a:solidFill>
                <a:schemeClr val="dk1"/>
              </a:solidFill>
              <a:latin typeface="DM Sans"/>
              <a:ea typeface="DM Sans"/>
              <a:cs typeface="DM Sans"/>
              <a:sym typeface="DM San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3d47da3025a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3d47da3025a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a:t>
            </a:r>
            <a:r>
              <a:rPr lang="en" sz="1200">
                <a:solidFill>
                  <a:schemeClr val="dk1"/>
                </a:solidFill>
                <a:latin typeface="DM Sans"/>
                <a:ea typeface="DM Sans"/>
                <a:cs typeface="DM Sans"/>
                <a:sym typeface="DM Sans"/>
              </a:rPr>
              <a:t>NY-6.EE.5, NY-6.EE.7</a:t>
            </a:r>
            <a:endParaRPr sz="1200">
              <a:solidFill>
                <a:schemeClr val="dk1"/>
              </a:solidFill>
              <a:latin typeface="DM Sans"/>
              <a:ea typeface="DM Sans"/>
              <a:cs typeface="DM Sans"/>
              <a:sym typeface="DM San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3d47da3025a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3d47da3025a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NY-6.EE.5, NY-6.EE.7</a:t>
            </a:r>
            <a:endParaRPr sz="1200">
              <a:solidFill>
                <a:schemeClr val="dk1"/>
              </a:solidFill>
              <a:latin typeface="DM Sans"/>
              <a:ea typeface="DM Sans"/>
              <a:cs typeface="DM Sans"/>
              <a:sym typeface="DM San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3d47da3025a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3d47da3025a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NY-6.EE.5, NY-6.EE.7</a:t>
            </a:r>
            <a:endParaRPr sz="1200">
              <a:solidFill>
                <a:schemeClr val="dk1"/>
              </a:solidFill>
              <a:latin typeface="DM Sans"/>
              <a:ea typeface="DM Sans"/>
              <a:cs typeface="DM Sans"/>
              <a:sym typeface="DM San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3d47da3025a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3d47da3025a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NY-6.EE.5, NY-6.EE.7</a:t>
            </a:r>
            <a:endParaRPr sz="1200">
              <a:solidFill>
                <a:schemeClr val="dk1"/>
              </a:solidFill>
              <a:latin typeface="DM Sans"/>
              <a:ea typeface="DM Sans"/>
              <a:cs typeface="DM Sans"/>
              <a:sym typeface="DM San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3d47da3025a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3d47da3025a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and Amy Shrestha.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NY-6.EE.8</a:t>
            </a:r>
            <a:endParaRPr sz="1200">
              <a:solidFill>
                <a:schemeClr val="dk1"/>
              </a:solidFill>
              <a:latin typeface="DM Sans"/>
              <a:ea typeface="DM Sans"/>
              <a:cs typeface="DM Sans"/>
              <a:sym typeface="DM San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3d47da3025a_0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3d47da3025a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NY-6.EE.8</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At the time of writing this is slide 67</a:t>
            </a:r>
            <a:endParaRPr sz="1200">
              <a:solidFill>
                <a:schemeClr val="dk1"/>
              </a:solidFill>
              <a:latin typeface="DM Sans"/>
              <a:ea typeface="DM Sans"/>
              <a:cs typeface="DM Sans"/>
              <a:sym typeface="DM San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3d47da3025a_0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3d47da3025a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NY-6.EE.8</a:t>
            </a:r>
            <a:endParaRPr sz="1200">
              <a:solidFill>
                <a:schemeClr val="dk1"/>
              </a:solidFill>
              <a:latin typeface="DM Sans"/>
              <a:ea typeface="DM Sans"/>
              <a:cs typeface="DM Sans"/>
              <a:sym typeface="DM San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396d105f1d0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396d105f1d0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d43fc1d49f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d43fc1d49f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 &amp;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6R1, 7R1</a:t>
            </a:r>
            <a:endParaRPr sz="1200">
              <a:solidFill>
                <a:schemeClr val="dk1"/>
              </a:solidFill>
              <a:latin typeface="DM Sans"/>
              <a:ea typeface="DM Sans"/>
              <a:cs typeface="DM Sans"/>
              <a:sym typeface="DM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d43fc1d49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d43fc1d49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 &amp;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6R1, 7R1</a:t>
            </a:r>
            <a:endParaRPr sz="1200">
              <a:solidFill>
                <a:schemeClr val="dk1"/>
              </a:solidFill>
              <a:latin typeface="DM Sans"/>
              <a:ea typeface="DM Sans"/>
              <a:cs typeface="DM Sans"/>
              <a:sym typeface="DM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d43fc1d49f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d43fc1d49f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 &amp;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Standard approximation: 6R1, 7R1</a:t>
            </a:r>
            <a:endParaRPr sz="1200">
              <a:solidFill>
                <a:schemeClr val="dk1"/>
              </a:solidFill>
              <a:latin typeface="DM Sans"/>
              <a:ea typeface="DM Sans"/>
              <a:cs typeface="DM Sans"/>
              <a:sym typeface="DM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s://tinyurl.com/26S3LessonTex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hyperlink" Target="https://tinyurl.com/26S3LessonText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docs.google.com/document/d/1H5jKGXzJaiHoVuv_tccvouIkNTHYG5TzDQb63B-OaWY/edit?tab=t.0#heading=h.q6ag8e4spp1e" TargetMode="External"/><Relationship Id="rId4" Type="http://schemas.openxmlformats.org/officeDocument/2006/relationships/hyperlink" Target="https://docs.google.com/document/d/1H5jKGXzJaiHoVuv_tccvouIkNTHYG5TzDQb63B-OaWY/edit?tab=t.0#heading=h.q6ag8e4spp1e" TargetMode="External"/><Relationship Id="rId5" Type="http://schemas.openxmlformats.org/officeDocument/2006/relationships/hyperlink" Target="https://docs.google.com/document/d/1H5jKGXzJaiHoVuv_tccvouIkNTHYG5TzDQb63B-OaWY/edit?tab=t.0#heading=h.q6ag8e4spp1e" TargetMode="External"/><Relationship Id="rId6" Type="http://schemas.openxmlformats.org/officeDocument/2006/relationships/hyperlink" Target="https://docs.google.com/document/d/1H5jKGXzJaiHoVuv_tccvouIkNTHYG5TzDQb63B-OaWY/edit?tab=t.0#heading=h.q6ag8e4spp1e" TargetMode="External"/><Relationship Id="rId7"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docs.google.com/document/d/1H5jKGXzJaiHoVuv_tccvouIkNTHYG5TzDQb63B-OaWY/edit?tab=t.0#heading=h.q6ag8e4spp1e" TargetMode="External"/><Relationship Id="rId4" Type="http://schemas.openxmlformats.org/officeDocument/2006/relationships/hyperlink" Target="https://docs.google.com/document/d/1H5jKGXzJaiHoVuv_tccvouIkNTHYG5TzDQb63B-OaWY/edit?tab=t.0#heading=h.q6ag8e4spp1e" TargetMode="External"/><Relationship Id="rId5" Type="http://schemas.openxmlformats.org/officeDocument/2006/relationships/hyperlink" Target="https://docs.google.com/document/d/1H5jKGXzJaiHoVuv_tccvouIkNTHYG5TzDQb63B-OaWY/edit?tab=t.0#heading=h.q6ag8e4spp1e" TargetMode="External"/><Relationship Id="rId6" Type="http://schemas.openxmlformats.org/officeDocument/2006/relationships/hyperlink" Target="https://docs.google.com/document/d/1H5jKGXzJaiHoVuv_tccvouIkNTHYG5TzDQb63B-OaWY/edit?tab=t.0#heading=h.q6ag8e4spp1e" TargetMode="External"/><Relationship Id="rId7"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docs.google.com/document/d/1H5jKGXzJaiHoVuv_tccvouIkNTHYG5TzDQb63B-OaWY/edit?tab=t.0#heading=h.q6ag8e4spp1e" TargetMode="External"/><Relationship Id="rId4" Type="http://schemas.openxmlformats.org/officeDocument/2006/relationships/hyperlink" Target="https://docs.google.com/document/d/1H5jKGXzJaiHoVuv_tccvouIkNTHYG5TzDQb63B-OaWY/edit?tab=t.0#heading=h.q6ag8e4spp1e" TargetMode="External"/><Relationship Id="rId5" Type="http://schemas.openxmlformats.org/officeDocument/2006/relationships/hyperlink" Target="https://docs.google.com/document/d/1H5jKGXzJaiHoVuv_tccvouIkNTHYG5TzDQb63B-OaWY/edit?tab=t.0#heading=h.q6ag8e4spp1e" TargetMode="External"/><Relationship Id="rId6" Type="http://schemas.openxmlformats.org/officeDocument/2006/relationships/hyperlink" Target="https://docs.google.com/document/d/1H5jKGXzJaiHoVuv_tccvouIkNTHYG5TzDQb63B-OaWY/edit?tab=t.0#heading=h.q6ag8e4spp1e" TargetMode="External"/><Relationship Id="rId7"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docs.google.com/document/d/1H5jKGXzJaiHoVuv_tccvouIkNTHYG5TzDQb63B-OaWY/edit?tab=t.0#heading=h.q6ag8e4spp1e" TargetMode="External"/><Relationship Id="rId4" Type="http://schemas.openxmlformats.org/officeDocument/2006/relationships/hyperlink" Target="https://docs.google.com/document/d/1H5jKGXzJaiHoVuv_tccvouIkNTHYG5TzDQb63B-OaWY/edit?tab=t.0#heading=h.q6ag8e4spp1e" TargetMode="External"/><Relationship Id="rId5" Type="http://schemas.openxmlformats.org/officeDocument/2006/relationships/hyperlink" Target="https://docs.google.com/document/d/1H5jKGXzJaiHoVuv_tccvouIkNTHYG5TzDQb63B-OaWY/edit?tab=t.0#heading=h.q6ag8e4spp1e" TargetMode="External"/><Relationship Id="rId6" Type="http://schemas.openxmlformats.org/officeDocument/2006/relationships/hyperlink" Target="https://docs.google.com/document/d/1H5jKGXzJaiHoVuv_tccvouIkNTHYG5TzDQb63B-OaWY/edit?tab=t.0#heading=h.q6ag8e4spp1e" TargetMode="External"/><Relationship Id="rId7"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docs.google.com/document/d/1H5jKGXzJaiHoVuv_tccvouIkNTHYG5TzDQb63B-OaWY/edit?tab=t.0#heading=h.q6ag8e4spp1e" TargetMode="External"/><Relationship Id="rId4" Type="http://schemas.openxmlformats.org/officeDocument/2006/relationships/hyperlink" Target="https://docs.google.com/document/d/1H5jKGXzJaiHoVuv_tccvouIkNTHYG5TzDQb63B-OaWY/edit?tab=t.0#heading=h.q6ag8e4spp1e" TargetMode="External"/><Relationship Id="rId5" Type="http://schemas.openxmlformats.org/officeDocument/2006/relationships/hyperlink" Target="https://docs.google.com/document/d/1H5jKGXzJaiHoVuv_tccvouIkNTHYG5TzDQb63B-OaWY/edit?tab=t.0#heading=h.q6ag8e4spp1e" TargetMode="External"/><Relationship Id="rId6" Type="http://schemas.openxmlformats.org/officeDocument/2006/relationships/hyperlink" Target="https://docs.google.com/document/d/1H5jKGXzJaiHoVuv_tccvouIkNTHYG5TzDQb63B-OaWY/edit?tab=t.0#heading=h.q6ag8e4spp1e" TargetMode="External"/><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s://docs.google.com/document/d/1MdBK4KPm_s9LFXpLA4-MB1uMjgq5_IFCG-22IPkr6ro/edit?usp=shar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docs.google.com/document/d/1H5jKGXzJaiHoVuv_tccvouIkNTHYG5TzDQb63B-OaWY/edit?tab=t.0#heading=h.q6ag8e4spp1e" TargetMode="External"/><Relationship Id="rId4" Type="http://schemas.openxmlformats.org/officeDocument/2006/relationships/hyperlink" Target="https://docs.google.com/document/d/1H5jKGXzJaiHoVuv_tccvouIkNTHYG5TzDQb63B-OaWY/edit?tab=t.0#heading=h.q6ag8e4spp1e" TargetMode="External"/><Relationship Id="rId5" Type="http://schemas.openxmlformats.org/officeDocument/2006/relationships/hyperlink" Target="https://docs.google.com/document/d/1H5jKGXzJaiHoVuv_tccvouIkNTHYG5TzDQb63B-OaWY/edit?tab=t.0#heading=h.q6ag8e4spp1e" TargetMode="External"/><Relationship Id="rId6" Type="http://schemas.openxmlformats.org/officeDocument/2006/relationships/hyperlink" Target="https://docs.google.com/document/d/1H5jKGXzJaiHoVuv_tccvouIkNTHYG5TzDQb63B-OaWY/edit?tab=t.0#heading=h.q6ag8e4spp1e" TargetMode="External"/><Relationship Id="rId7"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docs.google.com/document/d/1H5jKGXzJaiHoVuv_tccvouIkNTHYG5TzDQb63B-OaWY/edit?tab=t.0" TargetMode="Externa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docs.google.com/document/d/1H5jKGXzJaiHoVuv_tccvouIkNTHYG5TzDQb63B-OaWY/edit?tab=t.0"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hyperlink" Target="https://docs.google.com/document/d/1H5jKGXzJaiHoVuv_tccvouIkNTHYG5TzDQb63B-OaWY/edit?tab=t.0" TargetMode="External"/><Relationship Id="rId5" Type="http://schemas.openxmlformats.org/officeDocument/2006/relationships/hyperlink" Target="https://docs.google.com/document/d/1H5jKGXzJaiHoVuv_tccvouIkNTHYG5TzDQb63B-OaWY/edit?tab=t.0" TargetMode="External"/><Relationship Id="rId6" Type="http://schemas.openxmlformats.org/officeDocument/2006/relationships/hyperlink" Target="https://docs.google.com/document/d/1H5jKGXzJaiHoVuv_tccvouIkNTHYG5TzDQb63B-OaWY/edit?tab=t.0" TargetMode="External"/><Relationship Id="rId7" Type="http://schemas.openxmlformats.org/officeDocument/2006/relationships/hyperlink" Target="https://docs.google.com/document/d/1H5jKGXzJaiHoVuv_tccvouIkNTHYG5TzDQb63B-OaWY/edit?tab=t.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hyperlink" Target="https://docs.google.com/document/d/1H5jKGXzJaiHoVuv_tccvouIkNTHYG5TzDQb63B-OaWY/edit?tab=t.0" TargetMode="External"/><Relationship Id="rId5" Type="http://schemas.openxmlformats.org/officeDocument/2006/relationships/hyperlink" Target="https://docs.google.com/document/d/1H5jKGXzJaiHoVuv_tccvouIkNTHYG5TzDQb63B-OaWY/edit?tab=t.0" TargetMode="External"/><Relationship Id="rId6" Type="http://schemas.openxmlformats.org/officeDocument/2006/relationships/hyperlink" Target="https://docs.google.com/document/d/1H5jKGXzJaiHoVuv_tccvouIkNTHYG5TzDQb63B-OaWY/edit?tab=t.0" TargetMode="External"/><Relationship Id="rId7" Type="http://schemas.openxmlformats.org/officeDocument/2006/relationships/hyperlink" Target="https://docs.google.com/document/d/1H5jKGXzJaiHoVuv_tccvouIkNTHYG5TzDQb63B-OaWY/edit?tab=t.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hyperlink" Target="https://docs.google.com/document/d/1H5jKGXzJaiHoVuv_tccvouIkNTHYG5TzDQb63B-OaWY/edit?tab=t.0" TargetMode="External"/><Relationship Id="rId5" Type="http://schemas.openxmlformats.org/officeDocument/2006/relationships/hyperlink" Target="https://docs.google.com/document/d/1H5jKGXzJaiHoVuv_tccvouIkNTHYG5TzDQb63B-OaWY/edit?tab=t.0" TargetMode="External"/><Relationship Id="rId6" Type="http://schemas.openxmlformats.org/officeDocument/2006/relationships/hyperlink" Target="https://docs.google.com/document/d/1H5jKGXzJaiHoVuv_tccvouIkNTHYG5TzDQb63B-OaWY/edit?tab=t.0" TargetMode="External"/><Relationship Id="rId7" Type="http://schemas.openxmlformats.org/officeDocument/2006/relationships/hyperlink" Target="https://docs.google.com/document/d/1H5jKGXzJaiHoVuv_tccvouIkNTHYG5TzDQb63B-OaWY/edit?tab=t.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s://docs.google.com/document/d/1H5jKGXzJaiHoVuv_tccvouIkNTHYG5TzDQb63B-OaWY/edit?tab=t.0#heading=h.q6ag8e4spp1e" TargetMode="External"/><Relationship Id="rId4" Type="http://schemas.openxmlformats.org/officeDocument/2006/relationships/hyperlink" Target="https://docs.google.com/document/d/1H5jKGXzJaiHoVuv_tccvouIkNTHYG5TzDQb63B-OaWY/edit?tab=t.0#heading=h.q6ag8e4spp1e" TargetMode="External"/><Relationship Id="rId5" Type="http://schemas.openxmlformats.org/officeDocument/2006/relationships/hyperlink" Target="https://docs.google.com/document/d/1H5jKGXzJaiHoVuv_tccvouIkNTHYG5TzDQb63B-OaWY/edit?tab=t.0#heading=h.q6ag8e4spp1e" TargetMode="External"/><Relationship Id="rId6" Type="http://schemas.openxmlformats.org/officeDocument/2006/relationships/hyperlink" Target="https://docs.google.com/document/d/1H5jKGXzJaiHoVuv_tccvouIkNTHYG5TzDQb63B-OaWY/edit?tab=t.0#heading=h.q6ag8e4spp1e" TargetMode="External"/><Relationship Id="rId7"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hyperlink" Target="https://docs.google.com/document/d/1H5jKGXzJaiHoVuv_tccvouIkNTHYG5TzDQb63B-OaWY/edit?tab=t.0#heading=h.q6ag8e4spp1e" TargetMode="External"/><Relationship Id="rId4" Type="http://schemas.openxmlformats.org/officeDocument/2006/relationships/hyperlink" Target="https://docs.google.com/document/d/1H5jKGXzJaiHoVuv_tccvouIkNTHYG5TzDQb63B-OaWY/edit?tab=t.0#heading=h.q6ag8e4spp1e" TargetMode="External"/><Relationship Id="rId5" Type="http://schemas.openxmlformats.org/officeDocument/2006/relationships/hyperlink" Target="https://docs.google.com/document/d/1H5jKGXzJaiHoVuv_tccvouIkNTHYG5TzDQb63B-OaWY/edit?tab=t.0#heading=h.q6ag8e4spp1e" TargetMode="External"/><Relationship Id="rId6" Type="http://schemas.openxmlformats.org/officeDocument/2006/relationships/hyperlink" Target="https://docs.google.com/document/d/1H5jKGXzJaiHoVuv_tccvouIkNTHYG5TzDQb63B-OaWY/edit?tab=t.0#heading=h.q6ag8e4spp1e" TargetMode="External"/><Relationship Id="rId7"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https://docs.google.com/document/d/1H5jKGXzJaiHoVuv_tccvouIkNTHYG5TzDQb63B-OaWY/edit?tab=t.0#heading=h.q6ag8e4spp1e" TargetMode="External"/><Relationship Id="rId4" Type="http://schemas.openxmlformats.org/officeDocument/2006/relationships/hyperlink" Target="https://docs.google.com/document/d/1H5jKGXzJaiHoVuv_tccvouIkNTHYG5TzDQb63B-OaWY/edit?tab=t.0#heading=h.q6ag8e4spp1e" TargetMode="External"/><Relationship Id="rId5" Type="http://schemas.openxmlformats.org/officeDocument/2006/relationships/hyperlink" Target="https://docs.google.com/document/d/1H5jKGXzJaiHoVuv_tccvouIkNTHYG5TzDQb63B-OaWY/edit?tab=t.0#heading=h.q6ag8e4spp1e" TargetMode="External"/><Relationship Id="rId6" Type="http://schemas.openxmlformats.org/officeDocument/2006/relationships/hyperlink" Target="https://docs.google.com/document/d/1H5jKGXzJaiHoVuv_tccvouIkNTHYG5TzDQb63B-OaWY/edit?tab=t.0#heading=h.q6ag8e4spp1e" TargetMode="External"/><Relationship Id="rId7"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https://docs.google.com/document/d/1H5jKGXzJaiHoVuv_tccvouIkNTHYG5TzDQb63B-OaWY/edit?tab=t.0#heading=h.q6ag8e4spp1e" TargetMode="External"/><Relationship Id="rId4" Type="http://schemas.openxmlformats.org/officeDocument/2006/relationships/hyperlink" Target="https://docs.google.com/document/d/1H5jKGXzJaiHoVuv_tccvouIkNTHYG5TzDQb63B-OaWY/edit?tab=t.0#heading=h.q6ag8e4spp1e" TargetMode="External"/><Relationship Id="rId5" Type="http://schemas.openxmlformats.org/officeDocument/2006/relationships/hyperlink" Target="https://docs.google.com/document/d/1H5jKGXzJaiHoVuv_tccvouIkNTHYG5TzDQb63B-OaWY/edit?tab=t.0#heading=h.q6ag8e4spp1e" TargetMode="External"/><Relationship Id="rId6" Type="http://schemas.openxmlformats.org/officeDocument/2006/relationships/hyperlink" Target="https://docs.google.com/document/d/1H5jKGXzJaiHoVuv_tccvouIkNTHYG5TzDQb63B-OaWY/edit?tab=t.0#heading=h.q6ag8e4spp1e" TargetMode="External"/><Relationship Id="rId7"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hyperlink" Target="https://docs.google.com/document/d/1H5jKGXzJaiHoVuv_tccvouIkNTHYG5TzDQb63B-OaWY/edit?tab=t.0#heading=h.q6ag8e4spp1e" TargetMode="External"/><Relationship Id="rId4" Type="http://schemas.openxmlformats.org/officeDocument/2006/relationships/hyperlink" Target="https://docs.google.com/document/d/1H5jKGXzJaiHoVuv_tccvouIkNTHYG5TzDQb63B-OaWY/edit?tab=t.0#heading=h.q6ag8e4spp1e" TargetMode="External"/><Relationship Id="rId5" Type="http://schemas.openxmlformats.org/officeDocument/2006/relationships/hyperlink" Target="https://docs.google.com/document/d/1H5jKGXzJaiHoVuv_tccvouIkNTHYG5TzDQb63B-OaWY/edit?tab=t.0#heading=h.q6ag8e4spp1e" TargetMode="External"/><Relationship Id="rId6" Type="http://schemas.openxmlformats.org/officeDocument/2006/relationships/hyperlink" Target="https://docs.google.com/document/d/1H5jKGXzJaiHoVuv_tccvouIkNTHYG5TzDQb63B-OaWY/edit?tab=t.0#heading=h.q6ag8e4spp1e" TargetMode="External"/><Relationship Id="rId7"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s://docs.google.com/document/d/1H5jKGXzJaiHoVuv_tccvouIkNTHYG5TzDQb63B-OaWY/edit?tab=t.0#heading=h.q6ag8e4spp1e" TargetMode="External"/><Relationship Id="rId4" Type="http://schemas.openxmlformats.org/officeDocument/2006/relationships/hyperlink" Target="https://docs.google.com/document/d/1H5jKGXzJaiHoVuv_tccvouIkNTHYG5TzDQb63B-OaWY/edit?tab=t.0#heading=h.q6ag8e4spp1e" TargetMode="External"/><Relationship Id="rId5" Type="http://schemas.openxmlformats.org/officeDocument/2006/relationships/hyperlink" Target="https://docs.google.com/document/d/1H5jKGXzJaiHoVuv_tccvouIkNTHYG5TzDQb63B-OaWY/edit?tab=t.0#heading=h.q6ag8e4spp1e" TargetMode="External"/><Relationship Id="rId6" Type="http://schemas.openxmlformats.org/officeDocument/2006/relationships/hyperlink" Target="https://docs.google.com/document/d/1H5jKGXzJaiHoVuv_tccvouIkNTHYG5TzDQb63B-OaWY/edit?tab=t.0#heading=h.q6ag8e4spp1e" TargetMode="External"/><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hyperlink" Target="https://docs.google.com/document/d/1H5jKGXzJaiHoVuv_tccvouIkNTHYG5TzDQb63B-OaWY/edit?tab=t.0" TargetMode="Externa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hyperlink" Target="https://docs.google.com/document/d/1H5jKGXzJaiHoVuv_tccvouIkNTHYG5TzDQb63B-OaWY/edit?tab=t.0" TargetMode="Externa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hyperlink" Target="https://docs.google.com/document/d/1H5jKGXzJaiHoVuv_tccvouIkNTHYG5TzDQb63B-OaWY/edit?tab=t.0" TargetMode="Externa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hyperlink" Target="https://docs.google.com/document/d/1H5jKGXzJaiHoVuv_tccvouIkNTHYG5TzDQb63B-OaWY/edit?tab=t.0" TargetMode="Externa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s://tinyurl.com/26S3LessonText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s://tinyurl.com/26S3LessonTex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hyperlink" Target="https://tinyurl.com/26S3LessonTex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https://tinyurl.com/26S3LessonTex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ED9"/>
        </a:solidFill>
      </p:bgPr>
    </p:bg>
    <p:spTree>
      <p:nvGrpSpPr>
        <p:cNvPr id="53" name="Shape 53"/>
        <p:cNvGrpSpPr/>
        <p:nvPr/>
      </p:nvGrpSpPr>
      <p:grpSpPr>
        <a:xfrm>
          <a:off x="0" y="0"/>
          <a:ext cx="0" cy="0"/>
          <a:chOff x="0" y="0"/>
          <a:chExt cx="0" cy="0"/>
        </a:xfrm>
      </p:grpSpPr>
      <p:sp>
        <p:nvSpPr>
          <p:cNvPr id="54" name="Google Shape;54;p13"/>
          <p:cNvSpPr/>
          <p:nvPr/>
        </p:nvSpPr>
        <p:spPr>
          <a:xfrm>
            <a:off x="-228600" y="518400"/>
            <a:ext cx="9601200" cy="1477800"/>
          </a:xfrm>
          <a:prstGeom prst="rect">
            <a:avLst/>
          </a:prstGeom>
          <a:solidFill>
            <a:srgbClr val="484F5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p:nvPr/>
        </p:nvSpPr>
        <p:spPr>
          <a:xfrm>
            <a:off x="228590" y="228602"/>
            <a:ext cx="2057400" cy="2057400"/>
          </a:xfrm>
          <a:prstGeom prst="ellipse">
            <a:avLst/>
          </a:prstGeom>
          <a:solidFill>
            <a:srgbClr val="C6DED9"/>
          </a:solidFill>
          <a:ln cap="flat" cmpd="sng" w="152400">
            <a:solidFill>
              <a:srgbClr val="484F56"/>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100000"/>
              </a:lnSpc>
              <a:spcBef>
                <a:spcPts val="0"/>
              </a:spcBef>
              <a:spcAft>
                <a:spcPts val="0"/>
              </a:spcAft>
              <a:buNone/>
            </a:pPr>
            <a:r>
              <a:rPr lang="en" sz="3200">
                <a:latin typeface="Merriweather"/>
                <a:ea typeface="Merriweather"/>
                <a:cs typeface="Merriweather"/>
                <a:sym typeface="Merriweather"/>
              </a:rPr>
              <a:t>Spring</a:t>
            </a:r>
            <a:endParaRPr sz="3200">
              <a:latin typeface="Merriweather"/>
              <a:ea typeface="Merriweather"/>
              <a:cs typeface="Merriweather"/>
              <a:sym typeface="Merriweather"/>
            </a:endParaRPr>
          </a:p>
          <a:p>
            <a:pPr indent="0" lvl="0" marL="0" rtl="0" algn="ctr">
              <a:lnSpc>
                <a:spcPct val="80000"/>
              </a:lnSpc>
              <a:spcBef>
                <a:spcPts val="0"/>
              </a:spcBef>
              <a:spcAft>
                <a:spcPts val="0"/>
              </a:spcAft>
              <a:buNone/>
            </a:pPr>
            <a:r>
              <a:rPr lang="en" sz="9600">
                <a:latin typeface="Merriweather"/>
                <a:ea typeface="Merriweather"/>
                <a:cs typeface="Merriweather"/>
                <a:sym typeface="Merriweather"/>
              </a:rPr>
              <a:t>3</a:t>
            </a:r>
            <a:endParaRPr sz="9600">
              <a:latin typeface="Merriweather"/>
              <a:ea typeface="Merriweather"/>
              <a:cs typeface="Merriweather"/>
              <a:sym typeface="Merriweather"/>
            </a:endParaRPr>
          </a:p>
        </p:txBody>
      </p:sp>
      <p:sp>
        <p:nvSpPr>
          <p:cNvPr id="56" name="Google Shape;56;p13"/>
          <p:cNvSpPr/>
          <p:nvPr/>
        </p:nvSpPr>
        <p:spPr>
          <a:xfrm>
            <a:off x="-228600" y="3118800"/>
            <a:ext cx="9601200" cy="1477800"/>
          </a:xfrm>
          <a:prstGeom prst="rect">
            <a:avLst/>
          </a:prstGeom>
          <a:noFill/>
          <a:ln cap="flat" cmpd="sng" w="152400">
            <a:solidFill>
              <a:srgbClr val="484F5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 name="Google Shape;57;p13"/>
          <p:cNvSpPr/>
          <p:nvPr/>
        </p:nvSpPr>
        <p:spPr>
          <a:xfrm>
            <a:off x="6857990" y="2829002"/>
            <a:ext cx="2057400" cy="20574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80000"/>
              </a:lnSpc>
              <a:spcBef>
                <a:spcPts val="0"/>
              </a:spcBef>
              <a:spcAft>
                <a:spcPts val="0"/>
              </a:spcAft>
              <a:buNone/>
            </a:pPr>
            <a:r>
              <a:t/>
            </a:r>
            <a:endParaRPr sz="9600">
              <a:latin typeface="Leckerli One"/>
              <a:ea typeface="Leckerli One"/>
              <a:cs typeface="Leckerli One"/>
              <a:sym typeface="Leckerli One"/>
            </a:endParaRPr>
          </a:p>
        </p:txBody>
      </p:sp>
      <p:pic>
        <p:nvPicPr>
          <p:cNvPr id="58" name="Google Shape;58;p13" title="1.png"/>
          <p:cNvPicPr preferRelativeResize="0"/>
          <p:nvPr/>
        </p:nvPicPr>
        <p:blipFill>
          <a:blip r:embed="rId3">
            <a:alphaModFix/>
          </a:blip>
          <a:stretch>
            <a:fillRect/>
          </a:stretch>
        </p:blipFill>
        <p:spPr>
          <a:xfrm>
            <a:off x="6857990" y="2829000"/>
            <a:ext cx="2057400" cy="2057400"/>
          </a:xfrm>
          <a:prstGeom prst="rect">
            <a:avLst/>
          </a:prstGeom>
          <a:noFill/>
          <a:ln>
            <a:noFill/>
          </a:ln>
        </p:spPr>
      </p:pic>
      <p:sp>
        <p:nvSpPr>
          <p:cNvPr id="59" name="Google Shape;59;p13"/>
          <p:cNvSpPr txBox="1"/>
          <p:nvPr/>
        </p:nvSpPr>
        <p:spPr>
          <a:xfrm>
            <a:off x="228600" y="3211200"/>
            <a:ext cx="6400800" cy="129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en" sz="3600">
                <a:latin typeface="Merriweather"/>
                <a:ea typeface="Merriweather"/>
                <a:cs typeface="Merriweather"/>
                <a:sym typeface="Merriweather"/>
              </a:rPr>
              <a:t>Stuy Prep</a:t>
            </a:r>
            <a:endParaRPr sz="3600">
              <a:latin typeface="Merriweather"/>
              <a:ea typeface="Merriweather"/>
              <a:cs typeface="Merriweather"/>
              <a:sym typeface="Merriweather"/>
            </a:endParaRPr>
          </a:p>
          <a:p>
            <a:pPr indent="0" lvl="0" marL="0" rtl="0" algn="r">
              <a:spcBef>
                <a:spcPts val="0"/>
              </a:spcBef>
              <a:spcAft>
                <a:spcPts val="0"/>
              </a:spcAft>
              <a:buNone/>
            </a:pPr>
            <a:r>
              <a:rPr lang="en" sz="4800">
                <a:latin typeface="Merriweather"/>
                <a:ea typeface="Merriweather"/>
                <a:cs typeface="Merriweather"/>
                <a:sym typeface="Merriweather"/>
              </a:rPr>
              <a:t>Lesson 26S3</a:t>
            </a:r>
            <a:endParaRPr sz="4800">
              <a:latin typeface="Merriweather"/>
              <a:ea typeface="Merriweather"/>
              <a:cs typeface="Merriweather"/>
              <a:sym typeface="Merriweather"/>
            </a:endParaRPr>
          </a:p>
        </p:txBody>
      </p:sp>
      <p:sp>
        <p:nvSpPr>
          <p:cNvPr id="60" name="Google Shape;60;p13"/>
          <p:cNvSpPr txBox="1"/>
          <p:nvPr/>
        </p:nvSpPr>
        <p:spPr>
          <a:xfrm>
            <a:off x="2514600" y="749400"/>
            <a:ext cx="6400800" cy="1015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3300">
                <a:solidFill>
                  <a:srgbClr val="FFFFFF"/>
                </a:solidFill>
                <a:latin typeface="Merriweather"/>
                <a:ea typeface="Merriweather"/>
                <a:cs typeface="Merriweather"/>
                <a:sym typeface="Merriweather"/>
              </a:rPr>
              <a:t>Close Reading and Expressions, Equations, and Inequalities</a:t>
            </a:r>
            <a:endParaRPr sz="3300">
              <a:solidFill>
                <a:srgbClr val="FFFFFF"/>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84F56"/>
        </a:solidFill>
      </p:bgPr>
    </p:bg>
    <p:spTree>
      <p:nvGrpSpPr>
        <p:cNvPr id="159" name="Shape 159"/>
        <p:cNvGrpSpPr/>
        <p:nvPr/>
      </p:nvGrpSpPr>
      <p:grpSpPr>
        <a:xfrm>
          <a:off x="0" y="0"/>
          <a:ext cx="0" cy="0"/>
          <a:chOff x="0" y="0"/>
          <a:chExt cx="0" cy="0"/>
        </a:xfrm>
      </p:grpSpPr>
      <p:sp>
        <p:nvSpPr>
          <p:cNvPr id="160" name="Google Shape;160;p22"/>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 name="Google Shape;161;p22"/>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162" name="Google Shape;162;p22"/>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Explicit Meaning</a:t>
            </a:r>
            <a:endParaRPr sz="4800">
              <a:latin typeface="Merriweather"/>
              <a:ea typeface="Merriweather"/>
              <a:cs typeface="Merriweather"/>
              <a:sym typeface="Merriweather"/>
            </a:endParaRPr>
          </a:p>
        </p:txBody>
      </p:sp>
      <p:sp>
        <p:nvSpPr>
          <p:cNvPr id="163" name="Google Shape;163;p22"/>
          <p:cNvSpPr txBox="1"/>
          <p:nvPr/>
        </p:nvSpPr>
        <p:spPr>
          <a:xfrm>
            <a:off x="228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Read </a:t>
            </a:r>
            <a:r>
              <a:rPr b="1" lang="en" sz="2400">
                <a:solidFill>
                  <a:srgbClr val="FFFFFF"/>
                </a:solidFill>
                <a:latin typeface="DM Sans"/>
                <a:ea typeface="DM Sans"/>
                <a:cs typeface="DM Sans"/>
                <a:sym typeface="DM Sans"/>
              </a:rPr>
              <a:t>🅐 “Excerpt from </a:t>
            </a:r>
            <a:r>
              <a:rPr b="1" i="1" lang="en" sz="2400">
                <a:solidFill>
                  <a:srgbClr val="FFFFFF"/>
                </a:solidFill>
                <a:latin typeface="DM Sans"/>
                <a:ea typeface="DM Sans"/>
                <a:cs typeface="DM Sans"/>
                <a:sym typeface="DM Sans"/>
              </a:rPr>
              <a:t>Frankenstein; Or, the Modern Prometheus</a:t>
            </a:r>
            <a:r>
              <a:rPr lang="en" sz="2400">
                <a:solidFill>
                  <a:srgbClr val="FFFFFF"/>
                </a:solidFill>
                <a:latin typeface="DM Sans"/>
                <a:ea typeface="DM Sans"/>
                <a:cs typeface="DM Sans"/>
                <a:sym typeface="DM Sans"/>
              </a:rPr>
              <a:t>.</a:t>
            </a:r>
            <a:r>
              <a:rPr b="1" lang="en" sz="2400">
                <a:solidFill>
                  <a:srgbClr val="FFFFFF"/>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pic>
        <p:nvPicPr>
          <p:cNvPr id="164" name="Google Shape;164;p22"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165" name="Google Shape;165;p22"/>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166" name="Google Shape;166;p22"/>
          <p:cNvSpPr txBox="1"/>
          <p:nvPr/>
        </p:nvSpPr>
        <p:spPr>
          <a:xfrm>
            <a:off x="4573537" y="1490400"/>
            <a:ext cx="43905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What do the villagers do when they see the creature?</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“...my foot within the door before the children shrieked, and one of the women fainted. The whole village was roused; some fled, some attacked me”</a:t>
            </a:r>
            <a:endParaRPr sz="2400">
              <a:solidFill>
                <a:srgbClr val="FFFFFF"/>
              </a:solidFill>
              <a:latin typeface="DM Sans"/>
              <a:ea typeface="DM Sans"/>
              <a:cs typeface="DM Sans"/>
              <a:sym typeface="DM Sans"/>
            </a:endParaRPr>
          </a:p>
        </p:txBody>
      </p:sp>
      <p:sp>
        <p:nvSpPr>
          <p:cNvPr id="167" name="Google Shape;167;p22"/>
          <p:cNvSpPr txBox="1"/>
          <p:nvPr/>
        </p:nvSpPr>
        <p:spPr>
          <a:xfrm>
            <a:off x="228600" y="28272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You can access all of the texts for today at </a:t>
            </a:r>
            <a:r>
              <a:rPr b="1" lang="en" sz="2000" u="sng">
                <a:solidFill>
                  <a:srgbClr val="C6DED9"/>
                </a:solidFill>
                <a:latin typeface="DM Sans"/>
                <a:ea typeface="DM Sans"/>
                <a:cs typeface="DM Sans"/>
                <a:sym typeface="DM Sans"/>
                <a:hlinkClick r:id="rId4">
                  <a:extLst>
                    <a:ext uri="{A12FA001-AC4F-418D-AE19-62706E023703}">
                      <ahyp:hlinkClr val="tx"/>
                    </a:ext>
                  </a:extLst>
                </a:hlinkClick>
              </a:rPr>
              <a:t>tinyurl.com/26S3LessonTexts</a:t>
            </a:r>
            <a:r>
              <a:rPr lang="en" sz="2400">
                <a:solidFill>
                  <a:schemeClr val="lt1"/>
                </a:solidFill>
                <a:latin typeface="DM Sans"/>
                <a:ea typeface="DM Sans"/>
                <a:cs typeface="DM Sans"/>
                <a:sym typeface="DM Sans"/>
              </a:rPr>
              <a:t>.</a:t>
            </a:r>
            <a:endParaRPr sz="2400">
              <a:solidFill>
                <a:srgbClr val="FFFFFF"/>
              </a:solidFill>
              <a:latin typeface="DM Sans"/>
              <a:ea typeface="DM Sans"/>
              <a:cs typeface="DM Sans"/>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84F56"/>
        </a:solidFill>
      </p:bgPr>
    </p:bg>
    <p:spTree>
      <p:nvGrpSpPr>
        <p:cNvPr id="171" name="Shape 171"/>
        <p:cNvGrpSpPr/>
        <p:nvPr/>
      </p:nvGrpSpPr>
      <p:grpSpPr>
        <a:xfrm>
          <a:off x="0" y="0"/>
          <a:ext cx="0" cy="0"/>
          <a:chOff x="0" y="0"/>
          <a:chExt cx="0" cy="0"/>
        </a:xfrm>
      </p:grpSpPr>
      <p:sp>
        <p:nvSpPr>
          <p:cNvPr id="172" name="Google Shape;172;p23"/>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23"/>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174" name="Google Shape;174;p23"/>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Explicit Meaning</a:t>
            </a:r>
            <a:endParaRPr sz="4800">
              <a:latin typeface="Merriweather"/>
              <a:ea typeface="Merriweather"/>
              <a:cs typeface="Merriweather"/>
              <a:sym typeface="Merriweather"/>
            </a:endParaRPr>
          </a:p>
        </p:txBody>
      </p:sp>
      <p:sp>
        <p:nvSpPr>
          <p:cNvPr id="175" name="Google Shape;175;p23"/>
          <p:cNvSpPr txBox="1"/>
          <p:nvPr/>
        </p:nvSpPr>
        <p:spPr>
          <a:xfrm>
            <a:off x="228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Read </a:t>
            </a:r>
            <a:r>
              <a:rPr b="1" lang="en" sz="2400">
                <a:solidFill>
                  <a:srgbClr val="FFFFFF"/>
                </a:solidFill>
                <a:latin typeface="DM Sans"/>
                <a:ea typeface="DM Sans"/>
                <a:cs typeface="DM Sans"/>
                <a:sym typeface="DM Sans"/>
              </a:rPr>
              <a:t>🅐 “Excerpt from </a:t>
            </a:r>
            <a:r>
              <a:rPr b="1" i="1" lang="en" sz="2400">
                <a:solidFill>
                  <a:srgbClr val="FFFFFF"/>
                </a:solidFill>
                <a:latin typeface="DM Sans"/>
                <a:ea typeface="DM Sans"/>
                <a:cs typeface="DM Sans"/>
                <a:sym typeface="DM Sans"/>
              </a:rPr>
              <a:t>Frankenstein; Or, the Modern Prometheus</a:t>
            </a:r>
            <a:r>
              <a:rPr lang="en" sz="2400">
                <a:solidFill>
                  <a:srgbClr val="FFFFFF"/>
                </a:solidFill>
                <a:latin typeface="DM Sans"/>
                <a:ea typeface="DM Sans"/>
                <a:cs typeface="DM Sans"/>
                <a:sym typeface="DM Sans"/>
              </a:rPr>
              <a:t>.</a:t>
            </a:r>
            <a:r>
              <a:rPr b="1" lang="en" sz="2400">
                <a:solidFill>
                  <a:srgbClr val="FFFFFF"/>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pic>
        <p:nvPicPr>
          <p:cNvPr id="176" name="Google Shape;176;p23"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177" name="Google Shape;177;p23"/>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178" name="Google Shape;178;p23"/>
          <p:cNvSpPr txBox="1"/>
          <p:nvPr/>
        </p:nvSpPr>
        <p:spPr>
          <a:xfrm>
            <a:off x="4573537" y="1490400"/>
            <a:ext cx="43905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What do the villagers do when they see the creature?</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When the creature enters, “the children shrieked” and “one of the women fainted.” Then people “attacked” him and threw stones.</a:t>
            </a:r>
            <a:endParaRPr sz="2400">
              <a:solidFill>
                <a:srgbClr val="FFFFFF"/>
              </a:solidFill>
              <a:latin typeface="DM Sans"/>
              <a:ea typeface="DM Sans"/>
              <a:cs typeface="DM Sans"/>
              <a:sym typeface="DM Sans"/>
            </a:endParaRPr>
          </a:p>
        </p:txBody>
      </p:sp>
      <p:sp>
        <p:nvSpPr>
          <p:cNvPr id="179" name="Google Shape;179;p23"/>
          <p:cNvSpPr txBox="1"/>
          <p:nvPr/>
        </p:nvSpPr>
        <p:spPr>
          <a:xfrm>
            <a:off x="228600" y="28272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You can access all of the texts for today at </a:t>
            </a:r>
            <a:r>
              <a:rPr b="1" lang="en" sz="2000" u="sng">
                <a:solidFill>
                  <a:srgbClr val="C6DED9"/>
                </a:solidFill>
                <a:latin typeface="DM Sans"/>
                <a:ea typeface="DM Sans"/>
                <a:cs typeface="DM Sans"/>
                <a:sym typeface="DM Sans"/>
                <a:hlinkClick r:id="rId4">
                  <a:extLst>
                    <a:ext uri="{A12FA001-AC4F-418D-AE19-62706E023703}">
                      <ahyp:hlinkClr val="tx"/>
                    </a:ext>
                  </a:extLst>
                </a:hlinkClick>
              </a:rPr>
              <a:t>tinyurl.com/26S3LessonTexts</a:t>
            </a:r>
            <a:r>
              <a:rPr lang="en" sz="2400">
                <a:solidFill>
                  <a:schemeClr val="lt1"/>
                </a:solidFill>
                <a:latin typeface="DM Sans"/>
                <a:ea typeface="DM Sans"/>
                <a:cs typeface="DM Sans"/>
                <a:sym typeface="DM Sans"/>
              </a:rPr>
              <a:t>.</a:t>
            </a:r>
            <a:endParaRPr sz="2400">
              <a:solidFill>
                <a:srgbClr val="FFFFFF"/>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183" name="Shape 183"/>
        <p:cNvGrpSpPr/>
        <p:nvPr/>
      </p:nvGrpSpPr>
      <p:grpSpPr>
        <a:xfrm>
          <a:off x="0" y="0"/>
          <a:ext cx="0" cy="0"/>
          <a:chOff x="0" y="0"/>
          <a:chExt cx="0" cy="0"/>
        </a:xfrm>
      </p:grpSpPr>
      <p:sp>
        <p:nvSpPr>
          <p:cNvPr id="184" name="Google Shape;184;p24"/>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24"/>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186" name="Google Shape;186;p24"/>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Implicit</a:t>
            </a:r>
            <a:r>
              <a:rPr lang="en" sz="4800">
                <a:latin typeface="Merriweather"/>
                <a:ea typeface="Merriweather"/>
                <a:cs typeface="Merriweather"/>
                <a:sym typeface="Merriweather"/>
              </a:rPr>
              <a:t> Meaning</a:t>
            </a:r>
            <a:endParaRPr sz="4800">
              <a:latin typeface="Merriweather"/>
              <a:ea typeface="Merriweather"/>
              <a:cs typeface="Merriweather"/>
              <a:sym typeface="Merriweather"/>
            </a:endParaRPr>
          </a:p>
        </p:txBody>
      </p:sp>
      <p:sp>
        <p:nvSpPr>
          <p:cNvPr id="187" name="Google Shape;187;p24"/>
          <p:cNvSpPr txBox="1"/>
          <p:nvPr/>
        </p:nvSpPr>
        <p:spPr>
          <a:xfrm>
            <a:off x="375150" y="1490400"/>
            <a:ext cx="39684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If something is </a:t>
            </a:r>
            <a:r>
              <a:rPr b="1" lang="en" sz="2400">
                <a:solidFill>
                  <a:srgbClr val="FFFFFF"/>
                </a:solidFill>
                <a:latin typeface="DM Sans"/>
                <a:ea typeface="DM Sans"/>
                <a:cs typeface="DM Sans"/>
                <a:sym typeface="DM Sans"/>
              </a:rPr>
              <a:t>implicitly</a:t>
            </a:r>
            <a:r>
              <a:rPr lang="en" sz="2400">
                <a:solidFill>
                  <a:srgbClr val="FFFFFF"/>
                </a:solidFill>
                <a:latin typeface="DM Sans"/>
                <a:ea typeface="DM Sans"/>
                <a:cs typeface="DM Sans"/>
                <a:sym typeface="DM Sans"/>
              </a:rPr>
              <a:t> said, then it is NOT directly stated in the text and you will need to utilize context clues, tone, and logic to identify what is being said.</a:t>
            </a:r>
            <a:endParaRPr sz="2400">
              <a:solidFill>
                <a:srgbClr val="FFFFFF"/>
              </a:solidFill>
              <a:latin typeface="DM Sans"/>
              <a:ea typeface="DM Sans"/>
              <a:cs typeface="DM Sans"/>
              <a:sym typeface="DM Sans"/>
            </a:endParaRPr>
          </a:p>
        </p:txBody>
      </p:sp>
      <p:pic>
        <p:nvPicPr>
          <p:cNvPr id="188" name="Google Shape;188;p24"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189" name="Google Shape;189;p24"/>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190" name="Google Shape;190;p24"/>
          <p:cNvSpPr txBox="1"/>
          <p:nvPr/>
        </p:nvSpPr>
        <p:spPr>
          <a:xfrm>
            <a:off x="4800600" y="1490400"/>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The SHSAT often phrases questions that ask about the implicit meaning of sentences / vocabulary / paragraphs using the word “infer.”</a:t>
            </a:r>
            <a:endParaRPr sz="2400">
              <a:solidFill>
                <a:srgbClr val="FFFFFF"/>
              </a:solidFill>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194" name="Shape 194"/>
        <p:cNvGrpSpPr/>
        <p:nvPr/>
      </p:nvGrpSpPr>
      <p:grpSpPr>
        <a:xfrm>
          <a:off x="0" y="0"/>
          <a:ext cx="0" cy="0"/>
          <a:chOff x="0" y="0"/>
          <a:chExt cx="0" cy="0"/>
        </a:xfrm>
      </p:grpSpPr>
      <p:sp>
        <p:nvSpPr>
          <p:cNvPr id="195" name="Google Shape;195;p25"/>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 name="Google Shape;196;p25"/>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197" name="Google Shape;197;p25"/>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Inference Questions</a:t>
            </a:r>
            <a:endParaRPr sz="4800">
              <a:latin typeface="Merriweather"/>
              <a:ea typeface="Merriweather"/>
              <a:cs typeface="Merriweather"/>
              <a:sym typeface="Merriweather"/>
            </a:endParaRPr>
          </a:p>
        </p:txBody>
      </p:sp>
      <p:sp>
        <p:nvSpPr>
          <p:cNvPr id="198" name="Google Shape;198;p25"/>
          <p:cNvSpPr txBox="1"/>
          <p:nvPr/>
        </p:nvSpPr>
        <p:spPr>
          <a:xfrm>
            <a:off x="375150" y="1490400"/>
            <a:ext cx="39684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Inference questions asks you to find relevant information in the passage. You have to figure out the underlying point of a particular phrase or example.</a:t>
            </a:r>
            <a:endParaRPr sz="2400">
              <a:solidFill>
                <a:srgbClr val="FFFFFF"/>
              </a:solidFill>
              <a:latin typeface="DM Sans"/>
              <a:ea typeface="DM Sans"/>
              <a:cs typeface="DM Sans"/>
              <a:sym typeface="DM Sans"/>
            </a:endParaRPr>
          </a:p>
        </p:txBody>
      </p:sp>
      <p:pic>
        <p:nvPicPr>
          <p:cNvPr id="199" name="Google Shape;199;p25"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200" name="Google Shape;200;p25"/>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201" name="Google Shape;201;p25"/>
          <p:cNvSpPr txBox="1"/>
          <p:nvPr/>
        </p:nvSpPr>
        <p:spPr>
          <a:xfrm>
            <a:off x="4800600" y="14904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These types of questions ask you to find the implicit meaning behind larger paragraphs or passages.</a:t>
            </a:r>
            <a:endParaRPr sz="2400">
              <a:solidFill>
                <a:srgbClr val="FFFFFF"/>
              </a:solidFill>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205" name="Shape 205"/>
        <p:cNvGrpSpPr/>
        <p:nvPr/>
      </p:nvGrpSpPr>
      <p:grpSpPr>
        <a:xfrm>
          <a:off x="0" y="0"/>
          <a:ext cx="0" cy="0"/>
          <a:chOff x="0" y="0"/>
          <a:chExt cx="0" cy="0"/>
        </a:xfrm>
      </p:grpSpPr>
      <p:sp>
        <p:nvSpPr>
          <p:cNvPr id="206" name="Google Shape;206;p26"/>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7" name="Google Shape;207;p26"/>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208" name="Google Shape;208;p26"/>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Inference Questions</a:t>
            </a:r>
            <a:endParaRPr sz="4800">
              <a:latin typeface="Merriweather"/>
              <a:ea typeface="Merriweather"/>
              <a:cs typeface="Merriweather"/>
              <a:sym typeface="Merriweather"/>
            </a:endParaRPr>
          </a:p>
        </p:txBody>
      </p:sp>
      <p:sp>
        <p:nvSpPr>
          <p:cNvPr id="209" name="Google Shape;209;p26"/>
          <p:cNvSpPr txBox="1"/>
          <p:nvPr/>
        </p:nvSpPr>
        <p:spPr>
          <a:xfrm>
            <a:off x="375150" y="1490400"/>
            <a:ext cx="3968400" cy="738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To solve inference questions successfully:</a:t>
            </a:r>
            <a:endParaRPr sz="2400">
              <a:solidFill>
                <a:srgbClr val="FFFFFF"/>
              </a:solidFill>
              <a:latin typeface="DM Sans"/>
              <a:ea typeface="DM Sans"/>
              <a:cs typeface="DM Sans"/>
              <a:sym typeface="DM Sans"/>
            </a:endParaRPr>
          </a:p>
        </p:txBody>
      </p:sp>
      <p:pic>
        <p:nvPicPr>
          <p:cNvPr id="210" name="Google Shape;210;p26"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211" name="Google Shape;211;p26"/>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212" name="Google Shape;212;p26"/>
          <p:cNvSpPr txBox="1"/>
          <p:nvPr/>
        </p:nvSpPr>
        <p:spPr>
          <a:xfrm>
            <a:off x="4572000" y="1490400"/>
            <a:ext cx="43434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 </a:t>
            </a:r>
            <a:r>
              <a:rPr lang="en" sz="2400">
                <a:solidFill>
                  <a:srgbClr val="FFFFFF"/>
                </a:solidFill>
                <a:latin typeface="DM Sans"/>
                <a:ea typeface="DM Sans"/>
                <a:cs typeface="DM Sans"/>
                <a:sym typeface="DM Sans"/>
              </a:rPr>
              <a:t>1. 	</a:t>
            </a:r>
            <a:r>
              <a:rPr lang="en" sz="2400">
                <a:solidFill>
                  <a:srgbClr val="FFFFFF"/>
                </a:solidFill>
                <a:latin typeface="DM Sans"/>
                <a:ea typeface="DM Sans"/>
                <a:cs typeface="DM Sans"/>
                <a:sym typeface="DM Sans"/>
              </a:rPr>
              <a:t>Look for clues that show how the author connects relevant details within the passage</a:t>
            </a:r>
            <a:endParaRPr sz="24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 </a:t>
            </a:r>
            <a:r>
              <a:rPr lang="en" sz="2400">
                <a:solidFill>
                  <a:srgbClr val="FFFFFF"/>
                </a:solidFill>
                <a:latin typeface="DM Sans"/>
                <a:ea typeface="DM Sans"/>
                <a:cs typeface="DM Sans"/>
                <a:sym typeface="DM Sans"/>
              </a:rPr>
              <a:t>2.	</a:t>
            </a:r>
            <a:r>
              <a:rPr lang="en" sz="2400">
                <a:solidFill>
                  <a:srgbClr val="FFFFFF"/>
                </a:solidFill>
                <a:latin typeface="DM Sans"/>
                <a:ea typeface="DM Sans"/>
                <a:cs typeface="DM Sans"/>
                <a:sym typeface="DM Sans"/>
              </a:rPr>
              <a:t>Consider how the author’s point of view limits the range </a:t>
            </a:r>
            <a:r>
              <a:rPr lang="en" sz="2400">
                <a:solidFill>
                  <a:srgbClr val="FFFFFF"/>
                </a:solidFill>
                <a:latin typeface="DM Sans"/>
                <a:ea typeface="DM Sans"/>
                <a:cs typeface="DM Sans"/>
                <a:sym typeface="DM Sans"/>
              </a:rPr>
              <a:t>of what could be true</a:t>
            </a:r>
            <a:endParaRPr sz="2400">
              <a:solidFill>
                <a:srgbClr val="FFFFFF"/>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84F56"/>
        </a:solidFill>
      </p:bgPr>
    </p:bg>
    <p:spTree>
      <p:nvGrpSpPr>
        <p:cNvPr id="216" name="Shape 216"/>
        <p:cNvGrpSpPr/>
        <p:nvPr/>
      </p:nvGrpSpPr>
      <p:grpSpPr>
        <a:xfrm>
          <a:off x="0" y="0"/>
          <a:ext cx="0" cy="0"/>
          <a:chOff x="0" y="0"/>
          <a:chExt cx="0" cy="0"/>
        </a:xfrm>
      </p:grpSpPr>
      <p:sp>
        <p:nvSpPr>
          <p:cNvPr id="217" name="Google Shape;217;p27"/>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27"/>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219" name="Google Shape;219;p27"/>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Implicit</a:t>
            </a:r>
            <a:r>
              <a:rPr lang="en" sz="4800">
                <a:latin typeface="Merriweather"/>
                <a:ea typeface="Merriweather"/>
                <a:cs typeface="Merriweather"/>
                <a:sym typeface="Merriweather"/>
              </a:rPr>
              <a:t> Meaning</a:t>
            </a:r>
            <a:endParaRPr sz="4800">
              <a:latin typeface="Merriweather"/>
              <a:ea typeface="Merriweather"/>
              <a:cs typeface="Merriweather"/>
              <a:sym typeface="Merriweather"/>
            </a:endParaRPr>
          </a:p>
        </p:txBody>
      </p:sp>
      <p:sp>
        <p:nvSpPr>
          <p:cNvPr id="220" name="Google Shape;220;p27"/>
          <p:cNvSpPr txBox="1"/>
          <p:nvPr/>
        </p:nvSpPr>
        <p:spPr>
          <a:xfrm>
            <a:off x="228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4">
                  <a:extLst>
                    <a:ext uri="{A12FA001-AC4F-418D-AE19-62706E023703}">
                      <ahyp:hlinkClr val="tx"/>
                    </a:ext>
                  </a:extLst>
                </a:hlinkClick>
              </a:rPr>
              <a:t>Frankenstein; Or, the Modern Prometheus</a:t>
            </a:r>
            <a:r>
              <a:rPr lang="en" sz="2400" u="sng">
                <a:solidFill>
                  <a:srgbClr val="C6DED9"/>
                </a:solidFill>
                <a:latin typeface="DM Sans"/>
                <a:ea typeface="DM Sans"/>
                <a:cs typeface="DM Sans"/>
                <a:sym typeface="DM Sans"/>
                <a:hlinkClick r:id="rId5">
                  <a:extLst>
                    <a:ext uri="{A12FA001-AC4F-418D-AE19-62706E023703}">
                      <ahyp:hlinkClr val="tx"/>
                    </a:ext>
                  </a:extLst>
                </a:hlinkClick>
              </a:rPr>
              <a:t>.</a:t>
            </a:r>
            <a:r>
              <a:rPr b="1" lang="en" sz="2400" u="sng">
                <a:solidFill>
                  <a:srgbClr val="C6DED9"/>
                </a:solidFill>
                <a:latin typeface="DM Sans"/>
                <a:ea typeface="DM Sans"/>
                <a:cs typeface="DM Sans"/>
                <a:sym typeface="DM Sans"/>
                <a:hlinkClick r:id="rId6">
                  <a:extLst>
                    <a:ext uri="{A12FA001-AC4F-418D-AE19-62706E023703}">
                      <ahyp:hlinkClr val="tx"/>
                    </a:ext>
                  </a:extLst>
                </a:hlinkClick>
              </a:rPr>
              <a:t>”</a:t>
            </a:r>
            <a:endParaRPr b="1" sz="2400">
              <a:solidFill>
                <a:srgbClr val="C6DED9"/>
              </a:solidFill>
              <a:latin typeface="DM Sans"/>
              <a:ea typeface="DM Sans"/>
              <a:cs typeface="DM Sans"/>
              <a:sym typeface="DM Sans"/>
            </a:endParaRPr>
          </a:p>
        </p:txBody>
      </p:sp>
      <p:pic>
        <p:nvPicPr>
          <p:cNvPr id="221" name="Google Shape;221;p27" title="1.png"/>
          <p:cNvPicPr preferRelativeResize="0"/>
          <p:nvPr/>
        </p:nvPicPr>
        <p:blipFill>
          <a:blip r:embed="rId7">
            <a:alphaModFix/>
          </a:blip>
          <a:stretch>
            <a:fillRect/>
          </a:stretch>
        </p:blipFill>
        <p:spPr>
          <a:xfrm>
            <a:off x="228600" y="228600"/>
            <a:ext cx="1033200" cy="1033200"/>
          </a:xfrm>
          <a:prstGeom prst="rect">
            <a:avLst/>
          </a:prstGeom>
          <a:noFill/>
          <a:ln>
            <a:noFill/>
          </a:ln>
        </p:spPr>
      </p:pic>
      <p:sp>
        <p:nvSpPr>
          <p:cNvPr id="222" name="Google Shape;222;p27"/>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223" name="Google Shape;223;p27"/>
          <p:cNvSpPr txBox="1"/>
          <p:nvPr/>
        </p:nvSpPr>
        <p:spPr>
          <a:xfrm>
            <a:off x="4573537" y="1490400"/>
            <a:ext cx="4390500" cy="738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What can you infer about the creature’s appearance?</a:t>
            </a:r>
            <a:endParaRPr sz="2400">
              <a:solidFill>
                <a:srgbClr val="FFFFFF"/>
              </a:solidFill>
              <a:latin typeface="DM Sans"/>
              <a:ea typeface="DM Sans"/>
              <a:cs typeface="DM Sans"/>
              <a:sym typeface="DM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84F56"/>
        </a:solidFill>
      </p:bgPr>
    </p:bg>
    <p:spTree>
      <p:nvGrpSpPr>
        <p:cNvPr id="227" name="Shape 227"/>
        <p:cNvGrpSpPr/>
        <p:nvPr/>
      </p:nvGrpSpPr>
      <p:grpSpPr>
        <a:xfrm>
          <a:off x="0" y="0"/>
          <a:ext cx="0" cy="0"/>
          <a:chOff x="0" y="0"/>
          <a:chExt cx="0" cy="0"/>
        </a:xfrm>
      </p:grpSpPr>
      <p:sp>
        <p:nvSpPr>
          <p:cNvPr id="228" name="Google Shape;228;p28"/>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9" name="Google Shape;229;p28"/>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230" name="Google Shape;230;p28"/>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Implicit</a:t>
            </a:r>
            <a:r>
              <a:rPr lang="en" sz="4800">
                <a:latin typeface="Merriweather"/>
                <a:ea typeface="Merriweather"/>
                <a:cs typeface="Merriweather"/>
                <a:sym typeface="Merriweather"/>
              </a:rPr>
              <a:t> Meaning</a:t>
            </a:r>
            <a:endParaRPr sz="4800">
              <a:latin typeface="Merriweather"/>
              <a:ea typeface="Merriweather"/>
              <a:cs typeface="Merriweather"/>
              <a:sym typeface="Merriweather"/>
            </a:endParaRPr>
          </a:p>
        </p:txBody>
      </p:sp>
      <p:sp>
        <p:nvSpPr>
          <p:cNvPr id="231" name="Google Shape;231;p28"/>
          <p:cNvSpPr txBox="1"/>
          <p:nvPr/>
        </p:nvSpPr>
        <p:spPr>
          <a:xfrm>
            <a:off x="228600" y="14904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4">
                  <a:extLst>
                    <a:ext uri="{A12FA001-AC4F-418D-AE19-62706E023703}">
                      <ahyp:hlinkClr val="tx"/>
                    </a:ext>
                  </a:extLst>
                </a:hlinkClick>
              </a:rPr>
              <a:t>Frankenstein; Or, the Modern Prometheus</a:t>
            </a:r>
            <a:r>
              <a:rPr lang="en" sz="2400" u="sng">
                <a:solidFill>
                  <a:srgbClr val="C6DED9"/>
                </a:solidFill>
                <a:latin typeface="DM Sans"/>
                <a:ea typeface="DM Sans"/>
                <a:cs typeface="DM Sans"/>
                <a:sym typeface="DM Sans"/>
                <a:hlinkClick r:id="rId5">
                  <a:extLst>
                    <a:ext uri="{A12FA001-AC4F-418D-AE19-62706E023703}">
                      <ahyp:hlinkClr val="tx"/>
                    </a:ext>
                  </a:extLst>
                </a:hlinkClick>
              </a:rPr>
              <a:t>.</a:t>
            </a:r>
            <a:r>
              <a:rPr b="1" lang="en" sz="2400" u="sng">
                <a:solidFill>
                  <a:srgbClr val="C6DED9"/>
                </a:solidFill>
                <a:latin typeface="DM Sans"/>
                <a:ea typeface="DM Sans"/>
                <a:cs typeface="DM Sans"/>
                <a:sym typeface="DM Sans"/>
                <a:hlinkClick r:id="rId6">
                  <a:extLst>
                    <a:ext uri="{A12FA001-AC4F-418D-AE19-62706E023703}">
                      <ahyp:hlinkClr val="tx"/>
                    </a:ext>
                  </a:extLst>
                </a:hlinkClick>
              </a:rPr>
              <a:t>”</a:t>
            </a:r>
            <a:endParaRPr b="1" sz="2400">
              <a:solidFill>
                <a:srgbClr val="C6DED9"/>
              </a:solidFill>
              <a:latin typeface="DM Sans"/>
              <a:ea typeface="DM Sans"/>
              <a:cs typeface="DM Sans"/>
              <a:sym typeface="DM Sans"/>
            </a:endParaRPr>
          </a:p>
          <a:p>
            <a:pPr indent="0" lvl="0" marL="0" rtl="0" algn="r">
              <a:spcBef>
                <a:spcPts val="0"/>
              </a:spcBef>
              <a:spcAft>
                <a:spcPts val="0"/>
              </a:spcAft>
              <a:buNone/>
            </a:pPr>
            <a:r>
              <a:t/>
            </a:r>
            <a:endParaRPr sz="2400">
              <a:solidFill>
                <a:srgbClr val="FFFFFF"/>
              </a:solidFill>
              <a:latin typeface="DM Sans"/>
              <a:ea typeface="DM Sans"/>
              <a:cs typeface="DM Sans"/>
              <a:sym typeface="DM Sans"/>
            </a:endParaRPr>
          </a:p>
        </p:txBody>
      </p:sp>
      <p:pic>
        <p:nvPicPr>
          <p:cNvPr id="232" name="Google Shape;232;p28" title="1.png"/>
          <p:cNvPicPr preferRelativeResize="0"/>
          <p:nvPr/>
        </p:nvPicPr>
        <p:blipFill>
          <a:blip r:embed="rId7">
            <a:alphaModFix/>
          </a:blip>
          <a:stretch>
            <a:fillRect/>
          </a:stretch>
        </p:blipFill>
        <p:spPr>
          <a:xfrm>
            <a:off x="228600" y="228600"/>
            <a:ext cx="1033200" cy="1033200"/>
          </a:xfrm>
          <a:prstGeom prst="rect">
            <a:avLst/>
          </a:prstGeom>
          <a:noFill/>
          <a:ln>
            <a:noFill/>
          </a:ln>
        </p:spPr>
      </p:pic>
      <p:sp>
        <p:nvSpPr>
          <p:cNvPr id="233" name="Google Shape;233;p28"/>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234" name="Google Shape;234;p28"/>
          <p:cNvSpPr txBox="1"/>
          <p:nvPr/>
        </p:nvSpPr>
        <p:spPr>
          <a:xfrm>
            <a:off x="4573537" y="1490400"/>
            <a:ext cx="43905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What can you infer about the creature’s appearance?</a:t>
            </a:r>
            <a:r>
              <a:rPr lang="en" sz="2400">
                <a:solidFill>
                  <a:srgbClr val="FFFFFF"/>
                </a:solidFill>
                <a:latin typeface="DM Sans"/>
                <a:ea typeface="DM Sans"/>
                <a:cs typeface="DM Sans"/>
                <a:sym typeface="DM Sans"/>
              </a:rPr>
              <a:t> </a:t>
            </a:r>
            <a:endParaRPr sz="24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The creature looks </a:t>
            </a:r>
            <a:r>
              <a:rPr lang="en" sz="2400">
                <a:solidFill>
                  <a:srgbClr val="FFFFFF"/>
                </a:solidFill>
                <a:latin typeface="DM Sans"/>
                <a:ea typeface="DM Sans"/>
                <a:cs typeface="DM Sans"/>
                <a:sym typeface="DM Sans"/>
              </a:rPr>
              <a:t>frightening</a:t>
            </a:r>
            <a:r>
              <a:rPr lang="en" sz="2400">
                <a:solidFill>
                  <a:srgbClr val="FFFFFF"/>
                </a:solidFill>
                <a:latin typeface="DM Sans"/>
                <a:ea typeface="DM Sans"/>
                <a:cs typeface="DM Sans"/>
                <a:sym typeface="DM Sans"/>
              </a:rPr>
              <a:t> or monstrous. People scream, faint, and attack him, suggesting he does not look like a normal human.</a:t>
            </a:r>
            <a:endParaRPr sz="2400">
              <a:solidFill>
                <a:srgbClr val="FFFFFF"/>
              </a:solidFill>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84F56"/>
        </a:solidFill>
      </p:bgPr>
    </p:bg>
    <p:spTree>
      <p:nvGrpSpPr>
        <p:cNvPr id="238" name="Shape 238"/>
        <p:cNvGrpSpPr/>
        <p:nvPr/>
      </p:nvGrpSpPr>
      <p:grpSpPr>
        <a:xfrm>
          <a:off x="0" y="0"/>
          <a:ext cx="0" cy="0"/>
          <a:chOff x="0" y="0"/>
          <a:chExt cx="0" cy="0"/>
        </a:xfrm>
      </p:grpSpPr>
      <p:sp>
        <p:nvSpPr>
          <p:cNvPr id="239" name="Google Shape;239;p29"/>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 name="Google Shape;240;p29"/>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241" name="Google Shape;241;p29"/>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Implicit Meaning</a:t>
            </a:r>
            <a:endParaRPr sz="4800">
              <a:latin typeface="Merriweather"/>
              <a:ea typeface="Merriweather"/>
              <a:cs typeface="Merriweather"/>
              <a:sym typeface="Merriweather"/>
            </a:endParaRPr>
          </a:p>
        </p:txBody>
      </p:sp>
      <p:sp>
        <p:nvSpPr>
          <p:cNvPr id="242" name="Google Shape;242;p29"/>
          <p:cNvSpPr txBox="1"/>
          <p:nvPr/>
        </p:nvSpPr>
        <p:spPr>
          <a:xfrm>
            <a:off x="228600" y="14904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4">
                  <a:extLst>
                    <a:ext uri="{A12FA001-AC4F-418D-AE19-62706E023703}">
                      <ahyp:hlinkClr val="tx"/>
                    </a:ext>
                  </a:extLst>
                </a:hlinkClick>
              </a:rPr>
              <a:t>Frankenstein; Or, the Modern Prometheus</a:t>
            </a:r>
            <a:r>
              <a:rPr lang="en" sz="2400" u="sng">
                <a:solidFill>
                  <a:srgbClr val="C6DED9"/>
                </a:solidFill>
                <a:latin typeface="DM Sans"/>
                <a:ea typeface="DM Sans"/>
                <a:cs typeface="DM Sans"/>
                <a:sym typeface="DM Sans"/>
                <a:hlinkClick r:id="rId5">
                  <a:extLst>
                    <a:ext uri="{A12FA001-AC4F-418D-AE19-62706E023703}">
                      <ahyp:hlinkClr val="tx"/>
                    </a:ext>
                  </a:extLst>
                </a:hlinkClick>
              </a:rPr>
              <a:t>.</a:t>
            </a:r>
            <a:r>
              <a:rPr b="1" lang="en" sz="2400" u="sng">
                <a:solidFill>
                  <a:srgbClr val="C6DED9"/>
                </a:solidFill>
                <a:latin typeface="DM Sans"/>
                <a:ea typeface="DM Sans"/>
                <a:cs typeface="DM Sans"/>
                <a:sym typeface="DM Sans"/>
                <a:hlinkClick r:id="rId6">
                  <a:extLst>
                    <a:ext uri="{A12FA001-AC4F-418D-AE19-62706E023703}">
                      <ahyp:hlinkClr val="tx"/>
                    </a:ext>
                  </a:extLst>
                </a:hlinkClick>
              </a:rPr>
              <a:t>”</a:t>
            </a:r>
            <a:endParaRPr b="1" sz="2400">
              <a:solidFill>
                <a:srgbClr val="C6DED9"/>
              </a:solidFill>
              <a:latin typeface="DM Sans"/>
              <a:ea typeface="DM Sans"/>
              <a:cs typeface="DM Sans"/>
              <a:sym typeface="DM Sans"/>
            </a:endParaRPr>
          </a:p>
          <a:p>
            <a:pPr indent="0" lvl="0" marL="0" rtl="0" algn="r">
              <a:spcBef>
                <a:spcPts val="0"/>
              </a:spcBef>
              <a:spcAft>
                <a:spcPts val="0"/>
              </a:spcAft>
              <a:buNone/>
            </a:pPr>
            <a:r>
              <a:t/>
            </a:r>
            <a:endParaRPr sz="2400">
              <a:solidFill>
                <a:srgbClr val="FFFFFF"/>
              </a:solidFill>
              <a:latin typeface="DM Sans"/>
              <a:ea typeface="DM Sans"/>
              <a:cs typeface="DM Sans"/>
              <a:sym typeface="DM Sans"/>
            </a:endParaRPr>
          </a:p>
        </p:txBody>
      </p:sp>
      <p:pic>
        <p:nvPicPr>
          <p:cNvPr id="243" name="Google Shape;243;p29" title="1.png"/>
          <p:cNvPicPr preferRelativeResize="0"/>
          <p:nvPr/>
        </p:nvPicPr>
        <p:blipFill>
          <a:blip r:embed="rId7">
            <a:alphaModFix/>
          </a:blip>
          <a:stretch>
            <a:fillRect/>
          </a:stretch>
        </p:blipFill>
        <p:spPr>
          <a:xfrm>
            <a:off x="228600" y="228600"/>
            <a:ext cx="1033200" cy="1033200"/>
          </a:xfrm>
          <a:prstGeom prst="rect">
            <a:avLst/>
          </a:prstGeom>
          <a:noFill/>
          <a:ln>
            <a:noFill/>
          </a:ln>
        </p:spPr>
      </p:pic>
      <p:sp>
        <p:nvSpPr>
          <p:cNvPr id="244" name="Google Shape;244;p29"/>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245" name="Google Shape;245;p29"/>
          <p:cNvSpPr txBox="1"/>
          <p:nvPr/>
        </p:nvSpPr>
        <p:spPr>
          <a:xfrm>
            <a:off x="4573537" y="1490400"/>
            <a:ext cx="43905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Why does the creature describe the hut as “exquisite and divine”?</a:t>
            </a:r>
            <a:endParaRPr sz="2400">
              <a:solidFill>
                <a:srgbClr val="FFFFFF"/>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84F56"/>
        </a:solidFill>
      </p:bgPr>
    </p:bg>
    <p:spTree>
      <p:nvGrpSpPr>
        <p:cNvPr id="249" name="Shape 249"/>
        <p:cNvGrpSpPr/>
        <p:nvPr/>
      </p:nvGrpSpPr>
      <p:grpSpPr>
        <a:xfrm>
          <a:off x="0" y="0"/>
          <a:ext cx="0" cy="0"/>
          <a:chOff x="0" y="0"/>
          <a:chExt cx="0" cy="0"/>
        </a:xfrm>
      </p:grpSpPr>
      <p:sp>
        <p:nvSpPr>
          <p:cNvPr id="250" name="Google Shape;250;p30"/>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30"/>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252" name="Google Shape;252;p30"/>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Implicit Meaning</a:t>
            </a:r>
            <a:endParaRPr sz="4800">
              <a:latin typeface="Merriweather"/>
              <a:ea typeface="Merriweather"/>
              <a:cs typeface="Merriweather"/>
              <a:sym typeface="Merriweather"/>
            </a:endParaRPr>
          </a:p>
        </p:txBody>
      </p:sp>
      <p:sp>
        <p:nvSpPr>
          <p:cNvPr id="253" name="Google Shape;253;p30"/>
          <p:cNvSpPr txBox="1"/>
          <p:nvPr/>
        </p:nvSpPr>
        <p:spPr>
          <a:xfrm>
            <a:off x="228600" y="14904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4">
                  <a:extLst>
                    <a:ext uri="{A12FA001-AC4F-418D-AE19-62706E023703}">
                      <ahyp:hlinkClr val="tx"/>
                    </a:ext>
                  </a:extLst>
                </a:hlinkClick>
              </a:rPr>
              <a:t>Frankenstein; Or, the Modern Prometheus</a:t>
            </a:r>
            <a:r>
              <a:rPr lang="en" sz="2400" u="sng">
                <a:solidFill>
                  <a:srgbClr val="C6DED9"/>
                </a:solidFill>
                <a:latin typeface="DM Sans"/>
                <a:ea typeface="DM Sans"/>
                <a:cs typeface="DM Sans"/>
                <a:sym typeface="DM Sans"/>
                <a:hlinkClick r:id="rId5">
                  <a:extLst>
                    <a:ext uri="{A12FA001-AC4F-418D-AE19-62706E023703}">
                      <ahyp:hlinkClr val="tx"/>
                    </a:ext>
                  </a:extLst>
                </a:hlinkClick>
              </a:rPr>
              <a:t>.</a:t>
            </a:r>
            <a:r>
              <a:rPr b="1" lang="en" sz="2400" u="sng">
                <a:solidFill>
                  <a:srgbClr val="C6DED9"/>
                </a:solidFill>
                <a:latin typeface="DM Sans"/>
                <a:ea typeface="DM Sans"/>
                <a:cs typeface="DM Sans"/>
                <a:sym typeface="DM Sans"/>
                <a:hlinkClick r:id="rId6">
                  <a:extLst>
                    <a:ext uri="{A12FA001-AC4F-418D-AE19-62706E023703}">
                      <ahyp:hlinkClr val="tx"/>
                    </a:ext>
                  </a:extLst>
                </a:hlinkClick>
              </a:rPr>
              <a:t>”</a:t>
            </a:r>
            <a:endParaRPr b="1" sz="2400">
              <a:solidFill>
                <a:srgbClr val="C6DED9"/>
              </a:solidFill>
              <a:latin typeface="DM Sans"/>
              <a:ea typeface="DM Sans"/>
              <a:cs typeface="DM Sans"/>
              <a:sym typeface="DM Sans"/>
            </a:endParaRPr>
          </a:p>
          <a:p>
            <a:pPr indent="0" lvl="0" marL="0" rtl="0" algn="r">
              <a:spcBef>
                <a:spcPts val="0"/>
              </a:spcBef>
              <a:spcAft>
                <a:spcPts val="0"/>
              </a:spcAft>
              <a:buNone/>
            </a:pPr>
            <a:r>
              <a:t/>
            </a:r>
            <a:endParaRPr sz="2400">
              <a:solidFill>
                <a:srgbClr val="FFFFFF"/>
              </a:solidFill>
              <a:latin typeface="DM Sans"/>
              <a:ea typeface="DM Sans"/>
              <a:cs typeface="DM Sans"/>
              <a:sym typeface="DM Sans"/>
            </a:endParaRPr>
          </a:p>
        </p:txBody>
      </p:sp>
      <p:pic>
        <p:nvPicPr>
          <p:cNvPr id="254" name="Google Shape;254;p30" title="1.png"/>
          <p:cNvPicPr preferRelativeResize="0"/>
          <p:nvPr/>
        </p:nvPicPr>
        <p:blipFill>
          <a:blip r:embed="rId7">
            <a:alphaModFix/>
          </a:blip>
          <a:stretch>
            <a:fillRect/>
          </a:stretch>
        </p:blipFill>
        <p:spPr>
          <a:xfrm>
            <a:off x="228600" y="228600"/>
            <a:ext cx="1033200" cy="1033200"/>
          </a:xfrm>
          <a:prstGeom prst="rect">
            <a:avLst/>
          </a:prstGeom>
          <a:noFill/>
          <a:ln>
            <a:noFill/>
          </a:ln>
        </p:spPr>
      </p:pic>
      <p:sp>
        <p:nvSpPr>
          <p:cNvPr id="255" name="Google Shape;255;p30"/>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256" name="Google Shape;256;p30"/>
          <p:cNvSpPr txBox="1"/>
          <p:nvPr/>
        </p:nvSpPr>
        <p:spPr>
          <a:xfrm>
            <a:off x="4573537" y="1490400"/>
            <a:ext cx="4390500" cy="2709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200">
                <a:solidFill>
                  <a:srgbClr val="FFFFFF"/>
                </a:solidFill>
                <a:latin typeface="DM Sans"/>
                <a:ea typeface="DM Sans"/>
                <a:cs typeface="DM Sans"/>
                <a:sym typeface="DM Sans"/>
              </a:rPr>
              <a:t>Why does the creature describe the hut as “exquisite and divine”?</a:t>
            </a:r>
            <a:endParaRPr sz="2200">
              <a:solidFill>
                <a:srgbClr val="FFFFFF"/>
              </a:solidFill>
              <a:latin typeface="DM Sans"/>
              <a:ea typeface="DM Sans"/>
              <a:cs typeface="DM Sans"/>
              <a:sym typeface="DM Sans"/>
            </a:endParaRPr>
          </a:p>
          <a:p>
            <a:pPr indent="0" lvl="0" marL="0" rtl="0" algn="l">
              <a:spcBef>
                <a:spcPts val="0"/>
              </a:spcBef>
              <a:spcAft>
                <a:spcPts val="0"/>
              </a:spcAft>
              <a:buNone/>
            </a:pPr>
            <a:r>
              <a:rPr lang="en" sz="2200">
                <a:solidFill>
                  <a:srgbClr val="FFFFFF"/>
                </a:solidFill>
                <a:latin typeface="DM Sans"/>
                <a:ea typeface="DM Sans"/>
                <a:cs typeface="DM Sans"/>
                <a:sym typeface="DM Sans"/>
              </a:rPr>
              <a:t>Because</a:t>
            </a:r>
            <a:r>
              <a:rPr lang="en" sz="2200">
                <a:solidFill>
                  <a:srgbClr val="FFFFFF"/>
                </a:solidFill>
                <a:latin typeface="DM Sans"/>
                <a:ea typeface="DM Sans"/>
                <a:cs typeface="DM Sans"/>
                <a:sym typeface="DM Sans"/>
              </a:rPr>
              <a:t> he has been suffering outside in the cold. Since the hut protects him from “snow and rain” and gives him food and rest, it feels very special to him.</a:t>
            </a:r>
            <a:endParaRPr sz="2200">
              <a:solidFill>
                <a:srgbClr val="FFFFFF"/>
              </a:solidFill>
              <a:latin typeface="DM Sans"/>
              <a:ea typeface="DM Sans"/>
              <a:cs typeface="DM Sans"/>
              <a:sym typeface="DM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84F56"/>
        </a:solidFill>
      </p:bgPr>
    </p:bg>
    <p:spTree>
      <p:nvGrpSpPr>
        <p:cNvPr id="260" name="Shape 260"/>
        <p:cNvGrpSpPr/>
        <p:nvPr/>
      </p:nvGrpSpPr>
      <p:grpSpPr>
        <a:xfrm>
          <a:off x="0" y="0"/>
          <a:ext cx="0" cy="0"/>
          <a:chOff x="0" y="0"/>
          <a:chExt cx="0" cy="0"/>
        </a:xfrm>
      </p:grpSpPr>
      <p:sp>
        <p:nvSpPr>
          <p:cNvPr id="261" name="Google Shape;261;p31"/>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 name="Google Shape;262;p31"/>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263" name="Google Shape;263;p31"/>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Implicit Meaning</a:t>
            </a:r>
            <a:endParaRPr sz="4800">
              <a:latin typeface="Merriweather"/>
              <a:ea typeface="Merriweather"/>
              <a:cs typeface="Merriweather"/>
              <a:sym typeface="Merriweather"/>
            </a:endParaRPr>
          </a:p>
        </p:txBody>
      </p:sp>
      <p:sp>
        <p:nvSpPr>
          <p:cNvPr id="264" name="Google Shape;264;p31"/>
          <p:cNvSpPr txBox="1"/>
          <p:nvPr/>
        </p:nvSpPr>
        <p:spPr>
          <a:xfrm>
            <a:off x="228600" y="14904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4">
                  <a:extLst>
                    <a:ext uri="{A12FA001-AC4F-418D-AE19-62706E023703}">
                      <ahyp:hlinkClr val="tx"/>
                    </a:ext>
                  </a:extLst>
                </a:hlinkClick>
              </a:rPr>
              <a:t>Frankenstein; Or, the Modern Prometheus</a:t>
            </a:r>
            <a:r>
              <a:rPr lang="en" sz="2400" u="sng">
                <a:solidFill>
                  <a:srgbClr val="C6DED9"/>
                </a:solidFill>
                <a:latin typeface="DM Sans"/>
                <a:ea typeface="DM Sans"/>
                <a:cs typeface="DM Sans"/>
                <a:sym typeface="DM Sans"/>
                <a:hlinkClick r:id="rId5">
                  <a:extLst>
                    <a:ext uri="{A12FA001-AC4F-418D-AE19-62706E023703}">
                      <ahyp:hlinkClr val="tx"/>
                    </a:ext>
                  </a:extLst>
                </a:hlinkClick>
              </a:rPr>
              <a:t>.</a:t>
            </a:r>
            <a:r>
              <a:rPr b="1" lang="en" sz="2400" u="sng">
                <a:solidFill>
                  <a:srgbClr val="C6DED9"/>
                </a:solidFill>
                <a:latin typeface="DM Sans"/>
                <a:ea typeface="DM Sans"/>
                <a:cs typeface="DM Sans"/>
                <a:sym typeface="DM Sans"/>
                <a:hlinkClick r:id="rId6">
                  <a:extLst>
                    <a:ext uri="{A12FA001-AC4F-418D-AE19-62706E023703}">
                      <ahyp:hlinkClr val="tx"/>
                    </a:ext>
                  </a:extLst>
                </a:hlinkClick>
              </a:rPr>
              <a:t>”</a:t>
            </a:r>
            <a:endParaRPr b="1" sz="2400">
              <a:solidFill>
                <a:srgbClr val="C6DED9"/>
              </a:solidFill>
              <a:latin typeface="DM Sans"/>
              <a:ea typeface="DM Sans"/>
              <a:cs typeface="DM Sans"/>
              <a:sym typeface="DM Sans"/>
            </a:endParaRPr>
          </a:p>
          <a:p>
            <a:pPr indent="0" lvl="0" marL="0" rtl="0" algn="r">
              <a:spcBef>
                <a:spcPts val="0"/>
              </a:spcBef>
              <a:spcAft>
                <a:spcPts val="0"/>
              </a:spcAft>
              <a:buNone/>
            </a:pPr>
            <a:r>
              <a:t/>
            </a:r>
            <a:endParaRPr sz="2400">
              <a:solidFill>
                <a:srgbClr val="FFFFFF"/>
              </a:solidFill>
              <a:latin typeface="DM Sans"/>
              <a:ea typeface="DM Sans"/>
              <a:cs typeface="DM Sans"/>
              <a:sym typeface="DM Sans"/>
            </a:endParaRPr>
          </a:p>
        </p:txBody>
      </p:sp>
      <p:pic>
        <p:nvPicPr>
          <p:cNvPr id="265" name="Google Shape;265;p31" title="1.png"/>
          <p:cNvPicPr preferRelativeResize="0"/>
          <p:nvPr/>
        </p:nvPicPr>
        <p:blipFill>
          <a:blip r:embed="rId7">
            <a:alphaModFix/>
          </a:blip>
          <a:stretch>
            <a:fillRect/>
          </a:stretch>
        </p:blipFill>
        <p:spPr>
          <a:xfrm>
            <a:off x="228600" y="228600"/>
            <a:ext cx="1033200" cy="1033200"/>
          </a:xfrm>
          <a:prstGeom prst="rect">
            <a:avLst/>
          </a:prstGeom>
          <a:noFill/>
          <a:ln>
            <a:noFill/>
          </a:ln>
        </p:spPr>
      </p:pic>
      <p:sp>
        <p:nvSpPr>
          <p:cNvPr id="266" name="Google Shape;266;p31"/>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267" name="Google Shape;267;p31"/>
          <p:cNvSpPr txBox="1"/>
          <p:nvPr/>
        </p:nvSpPr>
        <p:spPr>
          <a:xfrm>
            <a:off x="4573537" y="1490400"/>
            <a:ext cx="43905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What can you infer about how the creature feels about humans after the village?</a:t>
            </a:r>
            <a:endParaRPr sz="2400">
              <a:solidFill>
                <a:srgbClr val="FFFFFF"/>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64" name="Shape 64"/>
        <p:cNvGrpSpPr/>
        <p:nvPr/>
      </p:nvGrpSpPr>
      <p:grpSpPr>
        <a:xfrm>
          <a:off x="0" y="0"/>
          <a:ext cx="0" cy="0"/>
          <a:chOff x="0" y="0"/>
          <a:chExt cx="0" cy="0"/>
        </a:xfrm>
      </p:grpSpPr>
      <p:sp>
        <p:nvSpPr>
          <p:cNvPr id="65" name="Google Shape;65;p14"/>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4"/>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7" name="Google Shape;67;p14"/>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Welcome</a:t>
            </a:r>
            <a:endParaRPr sz="4800">
              <a:latin typeface="Merriweather"/>
              <a:ea typeface="Merriweather"/>
              <a:cs typeface="Merriweather"/>
              <a:sym typeface="Merriweather"/>
            </a:endParaRPr>
          </a:p>
        </p:txBody>
      </p:sp>
      <p:sp>
        <p:nvSpPr>
          <p:cNvPr id="68" name="Google Shape;68;p14"/>
          <p:cNvSpPr txBox="1"/>
          <p:nvPr/>
        </p:nvSpPr>
        <p:spPr>
          <a:xfrm>
            <a:off x="228600" y="1490400"/>
            <a:ext cx="4114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rgbClr val="FFFFFF"/>
                </a:solidFill>
                <a:latin typeface="DM Sans"/>
                <a:ea typeface="DM Sans"/>
                <a:cs typeface="DM Sans"/>
                <a:sym typeface="DM Sans"/>
              </a:rPr>
              <a:t>Questions on Homework 2?</a:t>
            </a:r>
            <a:endParaRPr sz="2400">
              <a:solidFill>
                <a:srgbClr val="FFFFFF"/>
              </a:solidFill>
              <a:latin typeface="DM Sans"/>
              <a:ea typeface="DM Sans"/>
              <a:cs typeface="DM Sans"/>
              <a:sym typeface="DM Sans"/>
            </a:endParaRPr>
          </a:p>
        </p:txBody>
      </p:sp>
      <p:pic>
        <p:nvPicPr>
          <p:cNvPr id="69" name="Google Shape;69;p14"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70" name="Google Shape;70;p14"/>
          <p:cNvSpPr txBox="1"/>
          <p:nvPr/>
        </p:nvSpPr>
        <p:spPr>
          <a:xfrm>
            <a:off x="228600" y="2088300"/>
            <a:ext cx="4114800" cy="738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u="sng">
                <a:solidFill>
                  <a:schemeClr val="hlink"/>
                </a:solidFill>
                <a:latin typeface="DM Sans"/>
                <a:ea typeface="DM Sans"/>
                <a:cs typeface="DM Sans"/>
                <a:sym typeface="DM Sans"/>
                <a:hlinkClick r:id="rId4"/>
              </a:rPr>
              <a:t>Pronouns and Negative Numbers</a:t>
            </a:r>
            <a:endParaRPr sz="2400">
              <a:solidFill>
                <a:srgbClr val="FFFFFF"/>
              </a:solidFill>
              <a:latin typeface="DM Sans"/>
              <a:ea typeface="DM Sans"/>
              <a:cs typeface="DM Sans"/>
              <a:sym typeface="DM Sans"/>
            </a:endParaRPr>
          </a:p>
        </p:txBody>
      </p:sp>
      <p:sp>
        <p:nvSpPr>
          <p:cNvPr id="71" name="Google Shape;71;p14"/>
          <p:cNvSpPr/>
          <p:nvPr/>
        </p:nvSpPr>
        <p:spPr>
          <a:xfrm>
            <a:off x="-1522208" y="4131550"/>
            <a:ext cx="11479688" cy="1011961"/>
          </a:xfrm>
          <a:prstGeom prst="rect">
            <a:avLst/>
          </a:prstGeom>
        </p:spPr>
        <p:txBody>
          <a:bodyPr>
            <a:prstTxWarp prst="textPlain"/>
          </a:bodyPr>
          <a:lstStyle/>
          <a:p>
            <a:pPr lvl="0" algn="ctr"/>
            <a:r>
              <a:rPr b="0" i="0">
                <a:ln cap="flat" cmpd="sng" w="76200">
                  <a:solidFill>
                    <a:srgbClr val="C6DED9"/>
                  </a:solidFill>
                  <a:prstDash val="solid"/>
                  <a:round/>
                  <a:headEnd len="sm" w="sm" type="none"/>
                  <a:tailEnd len="sm" w="sm" type="none"/>
                </a:ln>
                <a:noFill/>
                <a:latin typeface="DM Sans"/>
              </a:rPr>
              <a:t>₊✩‧₊˚౨ৎ˚₊✩‧₊ ✮ ⋆ ˚｡⋆｡°✩⋆˚˖°</a:t>
            </a:r>
          </a:p>
        </p:txBody>
      </p:sp>
      <p:sp>
        <p:nvSpPr>
          <p:cNvPr id="72" name="Google Shape;72;p14"/>
          <p:cNvSpPr txBox="1"/>
          <p:nvPr/>
        </p:nvSpPr>
        <p:spPr>
          <a:xfrm>
            <a:off x="4800600" y="1490400"/>
            <a:ext cx="4114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If not, here’s an icebreaker:</a:t>
            </a:r>
            <a:endParaRPr sz="2400">
              <a:solidFill>
                <a:srgbClr val="FFFFFF"/>
              </a:solidFill>
              <a:latin typeface="DM Sans"/>
              <a:ea typeface="DM Sans"/>
              <a:cs typeface="DM Sans"/>
              <a:sym typeface="DM Sans"/>
            </a:endParaRPr>
          </a:p>
        </p:txBody>
      </p:sp>
      <p:sp>
        <p:nvSpPr>
          <p:cNvPr id="73" name="Google Shape;73;p14"/>
          <p:cNvSpPr txBox="1"/>
          <p:nvPr/>
        </p:nvSpPr>
        <p:spPr>
          <a:xfrm>
            <a:off x="4800600" y="20883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Would you rather always be 30 minutes early or 5 minutes late?</a:t>
            </a:r>
            <a:endParaRPr sz="2400">
              <a:solidFill>
                <a:srgbClr val="FFFFFF"/>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84F56"/>
        </a:solidFill>
      </p:bgPr>
    </p:bg>
    <p:spTree>
      <p:nvGrpSpPr>
        <p:cNvPr id="271" name="Shape 271"/>
        <p:cNvGrpSpPr/>
        <p:nvPr/>
      </p:nvGrpSpPr>
      <p:grpSpPr>
        <a:xfrm>
          <a:off x="0" y="0"/>
          <a:ext cx="0" cy="0"/>
          <a:chOff x="0" y="0"/>
          <a:chExt cx="0" cy="0"/>
        </a:xfrm>
      </p:grpSpPr>
      <p:sp>
        <p:nvSpPr>
          <p:cNvPr id="272" name="Google Shape;272;p32"/>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3" name="Google Shape;273;p32"/>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274" name="Google Shape;274;p32"/>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Implicit Meaning</a:t>
            </a:r>
            <a:endParaRPr sz="4800">
              <a:latin typeface="Merriweather"/>
              <a:ea typeface="Merriweather"/>
              <a:cs typeface="Merriweather"/>
              <a:sym typeface="Merriweather"/>
            </a:endParaRPr>
          </a:p>
        </p:txBody>
      </p:sp>
      <p:sp>
        <p:nvSpPr>
          <p:cNvPr id="275" name="Google Shape;275;p32"/>
          <p:cNvSpPr txBox="1"/>
          <p:nvPr/>
        </p:nvSpPr>
        <p:spPr>
          <a:xfrm>
            <a:off x="228600" y="14904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4">
                  <a:extLst>
                    <a:ext uri="{A12FA001-AC4F-418D-AE19-62706E023703}">
                      <ahyp:hlinkClr val="tx"/>
                    </a:ext>
                  </a:extLst>
                </a:hlinkClick>
              </a:rPr>
              <a:t>Frankenstein; Or, the Modern Prometheus</a:t>
            </a:r>
            <a:r>
              <a:rPr lang="en" sz="2400" u="sng">
                <a:solidFill>
                  <a:srgbClr val="C6DED9"/>
                </a:solidFill>
                <a:latin typeface="DM Sans"/>
                <a:ea typeface="DM Sans"/>
                <a:cs typeface="DM Sans"/>
                <a:sym typeface="DM Sans"/>
                <a:hlinkClick r:id="rId5">
                  <a:extLst>
                    <a:ext uri="{A12FA001-AC4F-418D-AE19-62706E023703}">
                      <ahyp:hlinkClr val="tx"/>
                    </a:ext>
                  </a:extLst>
                </a:hlinkClick>
              </a:rPr>
              <a:t>.</a:t>
            </a:r>
            <a:r>
              <a:rPr b="1" lang="en" sz="2400" u="sng">
                <a:solidFill>
                  <a:srgbClr val="C6DED9"/>
                </a:solidFill>
                <a:latin typeface="DM Sans"/>
                <a:ea typeface="DM Sans"/>
                <a:cs typeface="DM Sans"/>
                <a:sym typeface="DM Sans"/>
                <a:hlinkClick r:id="rId6">
                  <a:extLst>
                    <a:ext uri="{A12FA001-AC4F-418D-AE19-62706E023703}">
                      <ahyp:hlinkClr val="tx"/>
                    </a:ext>
                  </a:extLst>
                </a:hlinkClick>
              </a:rPr>
              <a:t>”</a:t>
            </a:r>
            <a:endParaRPr b="1" sz="2400">
              <a:solidFill>
                <a:srgbClr val="C6DED9"/>
              </a:solidFill>
              <a:latin typeface="DM Sans"/>
              <a:ea typeface="DM Sans"/>
              <a:cs typeface="DM Sans"/>
              <a:sym typeface="DM Sans"/>
            </a:endParaRPr>
          </a:p>
          <a:p>
            <a:pPr indent="0" lvl="0" marL="0" rtl="0" algn="r">
              <a:spcBef>
                <a:spcPts val="0"/>
              </a:spcBef>
              <a:spcAft>
                <a:spcPts val="0"/>
              </a:spcAft>
              <a:buNone/>
            </a:pPr>
            <a:r>
              <a:t/>
            </a:r>
            <a:endParaRPr sz="2400">
              <a:solidFill>
                <a:srgbClr val="FFFFFF"/>
              </a:solidFill>
              <a:latin typeface="DM Sans"/>
              <a:ea typeface="DM Sans"/>
              <a:cs typeface="DM Sans"/>
              <a:sym typeface="DM Sans"/>
            </a:endParaRPr>
          </a:p>
        </p:txBody>
      </p:sp>
      <p:pic>
        <p:nvPicPr>
          <p:cNvPr id="276" name="Google Shape;276;p32" title="1.png"/>
          <p:cNvPicPr preferRelativeResize="0"/>
          <p:nvPr/>
        </p:nvPicPr>
        <p:blipFill>
          <a:blip r:embed="rId7">
            <a:alphaModFix/>
          </a:blip>
          <a:stretch>
            <a:fillRect/>
          </a:stretch>
        </p:blipFill>
        <p:spPr>
          <a:xfrm>
            <a:off x="228600" y="228600"/>
            <a:ext cx="1033200" cy="1033200"/>
          </a:xfrm>
          <a:prstGeom prst="rect">
            <a:avLst/>
          </a:prstGeom>
          <a:noFill/>
          <a:ln>
            <a:noFill/>
          </a:ln>
        </p:spPr>
      </p:pic>
      <p:sp>
        <p:nvSpPr>
          <p:cNvPr id="277" name="Google Shape;277;p32"/>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278" name="Google Shape;278;p32"/>
          <p:cNvSpPr txBox="1"/>
          <p:nvPr/>
        </p:nvSpPr>
        <p:spPr>
          <a:xfrm>
            <a:off x="4573537" y="1490400"/>
            <a:ext cx="4390500" cy="2801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What can you infer about how the creature feels about humans after the village?</a:t>
            </a:r>
            <a:endParaRPr sz="2400">
              <a:solidFill>
                <a:srgbClr val="FFFFFF"/>
              </a:solidFill>
              <a:latin typeface="DM Sans"/>
              <a:ea typeface="DM Sans"/>
              <a:cs typeface="DM Sans"/>
              <a:sym typeface="DM Sans"/>
            </a:endParaRPr>
          </a:p>
          <a:p>
            <a:pPr indent="0" lvl="0" marL="0" rtl="0" algn="l">
              <a:spcBef>
                <a:spcPts val="0"/>
              </a:spcBef>
              <a:spcAft>
                <a:spcPts val="0"/>
              </a:spcAft>
              <a:buNone/>
            </a:pPr>
            <a:r>
              <a:rPr lang="en" sz="2200">
                <a:solidFill>
                  <a:srgbClr val="FFFFFF"/>
                </a:solidFill>
                <a:latin typeface="DM Sans"/>
                <a:ea typeface="DM Sans"/>
                <a:cs typeface="DM Sans"/>
                <a:sym typeface="DM Sans"/>
              </a:rPr>
              <a:t>The creature likely feels afraid and rejected by humans. After being attacked, he “fearfully” runs away instead of approaching others again.</a:t>
            </a:r>
            <a:endParaRPr sz="2200">
              <a:solidFill>
                <a:srgbClr val="FFFFFF"/>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282" name="Shape 282"/>
        <p:cNvGrpSpPr/>
        <p:nvPr/>
      </p:nvGrpSpPr>
      <p:grpSpPr>
        <a:xfrm>
          <a:off x="0" y="0"/>
          <a:ext cx="0" cy="0"/>
          <a:chOff x="0" y="0"/>
          <a:chExt cx="0" cy="0"/>
        </a:xfrm>
      </p:grpSpPr>
      <p:sp>
        <p:nvSpPr>
          <p:cNvPr id="283" name="Google Shape;283;p33"/>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4" name="Google Shape;284;p33"/>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285" name="Google Shape;285;p33"/>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Inference</a:t>
            </a:r>
            <a:r>
              <a:rPr lang="en" sz="4800">
                <a:latin typeface="Merriweather"/>
                <a:ea typeface="Merriweather"/>
                <a:cs typeface="Merriweather"/>
                <a:sym typeface="Merriweather"/>
              </a:rPr>
              <a:t> Questions</a:t>
            </a:r>
            <a:endParaRPr sz="4800">
              <a:latin typeface="Merriweather"/>
              <a:ea typeface="Merriweather"/>
              <a:cs typeface="Merriweather"/>
              <a:sym typeface="Merriweather"/>
            </a:endParaRPr>
          </a:p>
        </p:txBody>
      </p:sp>
      <p:sp>
        <p:nvSpPr>
          <p:cNvPr id="286" name="Google Shape;286;p33"/>
          <p:cNvSpPr txBox="1"/>
          <p:nvPr/>
        </p:nvSpPr>
        <p:spPr>
          <a:xfrm>
            <a:off x="228600" y="1060800"/>
            <a:ext cx="85974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a:t>
            </a:r>
            <a:r>
              <a:rPr b="1" lang="en" sz="2400">
                <a:solidFill>
                  <a:srgbClr val="FFFFFF"/>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pic>
        <p:nvPicPr>
          <p:cNvPr id="287" name="Google Shape;287;p33" title="1.png"/>
          <p:cNvPicPr preferRelativeResize="0"/>
          <p:nvPr/>
        </p:nvPicPr>
        <p:blipFill>
          <a:blip r:embed="rId4">
            <a:alphaModFix/>
          </a:blip>
          <a:stretch>
            <a:fillRect/>
          </a:stretch>
        </p:blipFill>
        <p:spPr>
          <a:xfrm>
            <a:off x="228600" y="228600"/>
            <a:ext cx="1033200" cy="1033200"/>
          </a:xfrm>
          <a:prstGeom prst="rect">
            <a:avLst/>
          </a:prstGeom>
          <a:noFill/>
          <a:ln>
            <a:noFill/>
          </a:ln>
        </p:spPr>
      </p:pic>
      <p:sp>
        <p:nvSpPr>
          <p:cNvPr id="288" name="Google Shape;288;p33"/>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289" name="Google Shape;289;p33"/>
          <p:cNvSpPr txBox="1"/>
          <p:nvPr/>
        </p:nvSpPr>
        <p:spPr>
          <a:xfrm>
            <a:off x="513364" y="1470655"/>
            <a:ext cx="8450700" cy="2539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en" sz="2500">
                <a:solidFill>
                  <a:schemeClr val="lt1"/>
                </a:solidFill>
                <a:latin typeface="DM Sans"/>
                <a:ea typeface="DM Sans"/>
                <a:cs typeface="DM Sans"/>
                <a:sym typeface="DM Sans"/>
              </a:rPr>
              <a:t>Why does the creature hesitate to enter the cottage attached to the hovel?</a:t>
            </a:r>
            <a:endParaRPr b="1" sz="25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2300">
                <a:solidFill>
                  <a:schemeClr val="lt1"/>
                </a:solidFill>
                <a:latin typeface="DM Sans"/>
                <a:ea typeface="DM Sans"/>
                <a:cs typeface="DM Sans"/>
                <a:sym typeface="DM Sans"/>
              </a:rPr>
              <a:t>A. He does not want to meet the people who live there</a:t>
            </a:r>
            <a:endParaRPr sz="23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2300">
                <a:solidFill>
                  <a:schemeClr val="lt1"/>
                </a:solidFill>
                <a:latin typeface="DM Sans"/>
                <a:ea typeface="DM Sans"/>
                <a:cs typeface="DM Sans"/>
                <a:sym typeface="DM Sans"/>
              </a:rPr>
              <a:t>B. He is tired and wants to sleep outdoors</a:t>
            </a:r>
            <a:endParaRPr sz="23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2300">
                <a:solidFill>
                  <a:schemeClr val="lt1"/>
                </a:solidFill>
                <a:latin typeface="DM Sans"/>
                <a:ea typeface="DM Sans"/>
                <a:cs typeface="DM Sans"/>
                <a:sym typeface="DM Sans"/>
              </a:rPr>
              <a:t>C. He remembers being attacked in the village and fears more rejection</a:t>
            </a:r>
            <a:endParaRPr sz="2300">
              <a:solidFill>
                <a:schemeClr val="lt1"/>
              </a:solidFill>
              <a:latin typeface="DM Sans"/>
              <a:ea typeface="DM Sans"/>
              <a:cs typeface="DM Sans"/>
              <a:sym typeface="DM Sans"/>
            </a:endParaRPr>
          </a:p>
          <a:p>
            <a:pPr indent="0" lvl="0" marL="0" rtl="0" algn="l">
              <a:spcBef>
                <a:spcPts val="0"/>
              </a:spcBef>
              <a:spcAft>
                <a:spcPts val="0"/>
              </a:spcAft>
              <a:buNone/>
            </a:pPr>
            <a:r>
              <a:rPr lang="en" sz="2300">
                <a:solidFill>
                  <a:schemeClr val="lt1"/>
                </a:solidFill>
                <a:latin typeface="DM Sans"/>
                <a:ea typeface="DM Sans"/>
                <a:cs typeface="DM Sans"/>
                <a:sym typeface="DM Sans"/>
              </a:rPr>
              <a:t>D. He is planning to return to Victor immediately</a:t>
            </a:r>
            <a:endParaRPr b="1" sz="2200">
              <a:solidFill>
                <a:srgbClr val="FFFFFF"/>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293" name="Shape 293"/>
        <p:cNvGrpSpPr/>
        <p:nvPr/>
      </p:nvGrpSpPr>
      <p:grpSpPr>
        <a:xfrm>
          <a:off x="0" y="0"/>
          <a:ext cx="0" cy="0"/>
          <a:chOff x="0" y="0"/>
          <a:chExt cx="0" cy="0"/>
        </a:xfrm>
      </p:grpSpPr>
      <p:sp>
        <p:nvSpPr>
          <p:cNvPr id="294" name="Google Shape;294;p34"/>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 name="Google Shape;295;p34"/>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296" name="Google Shape;296;p34"/>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dk1"/>
                </a:solidFill>
                <a:latin typeface="Merriweather"/>
                <a:ea typeface="Merriweather"/>
                <a:cs typeface="Merriweather"/>
                <a:sym typeface="Merriweather"/>
              </a:rPr>
              <a:t>Inference</a:t>
            </a:r>
            <a:r>
              <a:rPr lang="en" sz="4800">
                <a:latin typeface="Merriweather"/>
                <a:ea typeface="Merriweather"/>
                <a:cs typeface="Merriweather"/>
                <a:sym typeface="Merriweather"/>
              </a:rPr>
              <a:t> Questions</a:t>
            </a:r>
            <a:endParaRPr sz="4800">
              <a:latin typeface="Merriweather"/>
              <a:ea typeface="Merriweather"/>
              <a:cs typeface="Merriweather"/>
              <a:sym typeface="Merriweather"/>
            </a:endParaRPr>
          </a:p>
        </p:txBody>
      </p:sp>
      <p:sp>
        <p:nvSpPr>
          <p:cNvPr id="297" name="Google Shape;297;p34"/>
          <p:cNvSpPr txBox="1"/>
          <p:nvPr/>
        </p:nvSpPr>
        <p:spPr>
          <a:xfrm>
            <a:off x="228600" y="1060800"/>
            <a:ext cx="85974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a:t>
            </a:r>
            <a:r>
              <a:rPr b="1" lang="en" sz="2400">
                <a:solidFill>
                  <a:srgbClr val="FFFFFF"/>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pic>
        <p:nvPicPr>
          <p:cNvPr id="298" name="Google Shape;298;p34" title="1.png"/>
          <p:cNvPicPr preferRelativeResize="0"/>
          <p:nvPr/>
        </p:nvPicPr>
        <p:blipFill>
          <a:blip r:embed="rId4">
            <a:alphaModFix/>
          </a:blip>
          <a:stretch>
            <a:fillRect/>
          </a:stretch>
        </p:blipFill>
        <p:spPr>
          <a:xfrm>
            <a:off x="228600" y="228600"/>
            <a:ext cx="1033200" cy="1033200"/>
          </a:xfrm>
          <a:prstGeom prst="rect">
            <a:avLst/>
          </a:prstGeom>
          <a:noFill/>
          <a:ln>
            <a:noFill/>
          </a:ln>
        </p:spPr>
      </p:pic>
      <p:sp>
        <p:nvSpPr>
          <p:cNvPr id="299" name="Google Shape;299;p34"/>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300" name="Google Shape;300;p34"/>
          <p:cNvSpPr txBox="1"/>
          <p:nvPr/>
        </p:nvSpPr>
        <p:spPr>
          <a:xfrm>
            <a:off x="513364" y="1470655"/>
            <a:ext cx="8450700" cy="26166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500">
                <a:solidFill>
                  <a:srgbClr val="FFFFFF"/>
                </a:solidFill>
                <a:latin typeface="DM Sans"/>
                <a:ea typeface="DM Sans"/>
                <a:cs typeface="DM Sans"/>
                <a:sym typeface="DM Sans"/>
              </a:rPr>
              <a:t>C. He remembers being attacked in the village and fears more rejection</a:t>
            </a:r>
            <a:endParaRPr b="1" sz="2500">
              <a:solidFill>
                <a:srgbClr val="FFFFFF"/>
              </a:solidFill>
              <a:latin typeface="DM Sans"/>
              <a:ea typeface="DM Sans"/>
              <a:cs typeface="DM Sans"/>
              <a:sym typeface="DM Sans"/>
            </a:endParaRPr>
          </a:p>
          <a:p>
            <a:pPr indent="0" lvl="0" marL="0" rtl="0" algn="l">
              <a:spcBef>
                <a:spcPts val="0"/>
              </a:spcBef>
              <a:spcAft>
                <a:spcPts val="0"/>
              </a:spcAft>
              <a:buNone/>
            </a:pPr>
            <a:r>
              <a:t/>
            </a:r>
            <a:endParaRPr b="1" sz="500">
              <a:solidFill>
                <a:srgbClr val="FFFFFF"/>
              </a:solidFill>
              <a:latin typeface="DM Sans"/>
              <a:ea typeface="DM Sans"/>
              <a:cs typeface="DM Sans"/>
              <a:sym typeface="DM Sans"/>
            </a:endParaRPr>
          </a:p>
          <a:p>
            <a:pPr indent="0" lvl="0" marL="0" rtl="0" algn="l">
              <a:spcBef>
                <a:spcPts val="0"/>
              </a:spcBef>
              <a:spcAft>
                <a:spcPts val="0"/>
              </a:spcAft>
              <a:buNone/>
            </a:pPr>
            <a:r>
              <a:rPr lang="en" sz="2300">
                <a:solidFill>
                  <a:srgbClr val="FFFFFF"/>
                </a:solidFill>
                <a:latin typeface="DM Sans"/>
                <a:ea typeface="DM Sans"/>
                <a:cs typeface="DM Sans"/>
                <a:sym typeface="DM Sans"/>
              </a:rPr>
              <a:t>The creature “dared not enter it” [the hovel] after his “dearly bought experience” in the village, where the humans attacked him and ostracized him. We infer that he is cautious because humans rejected him in the village. He is afraid that the humans in the hovel will also hurt him.</a:t>
            </a:r>
            <a:endParaRPr sz="2300">
              <a:solidFill>
                <a:srgbClr val="FFFFFF"/>
              </a:solidFill>
              <a:latin typeface="DM Sans"/>
              <a:ea typeface="DM Sans"/>
              <a:cs typeface="DM Sans"/>
              <a:sym typeface="DM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304" name="Shape 304"/>
        <p:cNvGrpSpPr/>
        <p:nvPr/>
      </p:nvGrpSpPr>
      <p:grpSpPr>
        <a:xfrm>
          <a:off x="0" y="0"/>
          <a:ext cx="0" cy="0"/>
          <a:chOff x="0" y="0"/>
          <a:chExt cx="0" cy="0"/>
        </a:xfrm>
      </p:grpSpPr>
      <p:sp>
        <p:nvSpPr>
          <p:cNvPr id="305" name="Google Shape;305;p35"/>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 name="Google Shape;306;p35"/>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07" name="Google Shape;307;p35"/>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Main Idea</a:t>
            </a:r>
            <a:endParaRPr sz="4800">
              <a:latin typeface="Merriweather"/>
              <a:ea typeface="Merriweather"/>
              <a:cs typeface="Merriweather"/>
              <a:sym typeface="Merriweather"/>
            </a:endParaRPr>
          </a:p>
        </p:txBody>
      </p:sp>
      <p:sp>
        <p:nvSpPr>
          <p:cNvPr id="308" name="Google Shape;308;p35"/>
          <p:cNvSpPr txBox="1"/>
          <p:nvPr/>
        </p:nvSpPr>
        <p:spPr>
          <a:xfrm>
            <a:off x="228600" y="1490400"/>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The main idea is the </a:t>
            </a:r>
            <a:r>
              <a:rPr b="1" lang="en" sz="2400">
                <a:solidFill>
                  <a:srgbClr val="FFFFFF"/>
                </a:solidFill>
                <a:latin typeface="DM Sans"/>
                <a:ea typeface="DM Sans"/>
                <a:cs typeface="DM Sans"/>
                <a:sym typeface="DM Sans"/>
              </a:rPr>
              <a:t>central</a:t>
            </a:r>
            <a:r>
              <a:rPr lang="en" sz="2400">
                <a:solidFill>
                  <a:srgbClr val="FFFFFF"/>
                </a:solidFill>
                <a:latin typeface="DM Sans"/>
                <a:ea typeface="DM Sans"/>
                <a:cs typeface="DM Sans"/>
                <a:sym typeface="DM Sans"/>
              </a:rPr>
              <a:t>, or most important, </a:t>
            </a:r>
            <a:r>
              <a:rPr b="1" lang="en" sz="2400">
                <a:solidFill>
                  <a:srgbClr val="FFFFFF"/>
                </a:solidFill>
                <a:latin typeface="DM Sans"/>
                <a:ea typeface="DM Sans"/>
                <a:cs typeface="DM Sans"/>
                <a:sym typeface="DM Sans"/>
              </a:rPr>
              <a:t>idea</a:t>
            </a:r>
            <a:r>
              <a:rPr lang="en" sz="2400">
                <a:solidFill>
                  <a:srgbClr val="FFFFFF"/>
                </a:solidFill>
                <a:latin typeface="DM Sans"/>
                <a:ea typeface="DM Sans"/>
                <a:cs typeface="DM Sans"/>
                <a:sym typeface="DM Sans"/>
              </a:rPr>
              <a:t> in a paragraph or passage. It states the purpose and sets the direction of the paragraph or passage.</a:t>
            </a:r>
            <a:endParaRPr b="1" sz="2400">
              <a:solidFill>
                <a:srgbClr val="FFFFFF"/>
              </a:solidFill>
              <a:latin typeface="DM Sans"/>
              <a:ea typeface="DM Sans"/>
              <a:cs typeface="DM Sans"/>
              <a:sym typeface="DM Sans"/>
            </a:endParaRPr>
          </a:p>
        </p:txBody>
      </p:sp>
      <p:pic>
        <p:nvPicPr>
          <p:cNvPr id="309" name="Google Shape;309;p35"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10" name="Google Shape;310;p35"/>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311" name="Google Shape;311;p35"/>
          <p:cNvSpPr txBox="1"/>
          <p:nvPr/>
        </p:nvSpPr>
        <p:spPr>
          <a:xfrm>
            <a:off x="4800600" y="1490400"/>
            <a:ext cx="4114800" cy="2370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The main idea may be </a:t>
            </a:r>
            <a:r>
              <a:rPr i="1" lang="en" sz="2400">
                <a:solidFill>
                  <a:srgbClr val="FFFFFF"/>
                </a:solidFill>
                <a:latin typeface="DM Sans"/>
                <a:ea typeface="DM Sans"/>
                <a:cs typeface="DM Sans"/>
                <a:sym typeface="DM Sans"/>
              </a:rPr>
              <a:t>explicitly</a:t>
            </a:r>
            <a:r>
              <a:rPr lang="en" sz="2400">
                <a:solidFill>
                  <a:srgbClr val="FFFFFF"/>
                </a:solidFill>
                <a:latin typeface="DM Sans"/>
                <a:ea typeface="DM Sans"/>
                <a:cs typeface="DM Sans"/>
                <a:sym typeface="DM Sans"/>
              </a:rPr>
              <a:t> or </a:t>
            </a:r>
            <a:r>
              <a:rPr i="1" lang="en" sz="2400">
                <a:solidFill>
                  <a:srgbClr val="FFFFFF"/>
                </a:solidFill>
                <a:latin typeface="DM Sans"/>
                <a:ea typeface="DM Sans"/>
                <a:cs typeface="DM Sans"/>
                <a:sym typeface="DM Sans"/>
              </a:rPr>
              <a:t>implicitly</a:t>
            </a:r>
            <a:r>
              <a:rPr lang="en" sz="2400">
                <a:solidFill>
                  <a:srgbClr val="FFFFFF"/>
                </a:solidFill>
                <a:latin typeface="DM Sans"/>
                <a:ea typeface="DM Sans"/>
                <a:cs typeface="DM Sans"/>
                <a:sym typeface="DM Sans"/>
              </a:rPr>
              <a:t> stated.</a:t>
            </a:r>
            <a:endParaRPr sz="2400">
              <a:solidFill>
                <a:srgbClr val="FFFFFF"/>
              </a:solidFill>
              <a:latin typeface="DM Sans"/>
              <a:ea typeface="DM Sans"/>
              <a:cs typeface="DM Sans"/>
              <a:sym typeface="DM Sans"/>
            </a:endParaRPr>
          </a:p>
          <a:p>
            <a:pPr indent="0" lvl="0" marL="0" rtl="0" algn="l">
              <a:spcBef>
                <a:spcPts val="0"/>
              </a:spcBef>
              <a:spcAft>
                <a:spcPts val="0"/>
              </a:spcAft>
              <a:buNone/>
            </a:pPr>
            <a:r>
              <a:t/>
            </a:r>
            <a:endParaRPr sz="10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It is most often found in the first sentence of the paragraph. But it may be found in any sentence.</a:t>
            </a:r>
            <a:endParaRPr sz="2400">
              <a:solidFill>
                <a:srgbClr val="FFFFFF"/>
              </a:solidFill>
              <a:latin typeface="DM Sans"/>
              <a:ea typeface="DM Sans"/>
              <a:cs typeface="DM Sans"/>
              <a:sym typeface="DM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84F56"/>
        </a:solidFill>
      </p:bgPr>
    </p:bg>
    <p:spTree>
      <p:nvGrpSpPr>
        <p:cNvPr id="315" name="Shape 315"/>
        <p:cNvGrpSpPr/>
        <p:nvPr/>
      </p:nvGrpSpPr>
      <p:grpSpPr>
        <a:xfrm>
          <a:off x="0" y="0"/>
          <a:ext cx="0" cy="0"/>
          <a:chOff x="0" y="0"/>
          <a:chExt cx="0" cy="0"/>
        </a:xfrm>
      </p:grpSpPr>
      <p:sp>
        <p:nvSpPr>
          <p:cNvPr id="316" name="Google Shape;316;p36"/>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 name="Google Shape;317;p36"/>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18" name="Google Shape;318;p36"/>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Main Idea</a:t>
            </a:r>
            <a:endParaRPr sz="4800">
              <a:latin typeface="Merriweather"/>
              <a:ea typeface="Merriweather"/>
              <a:cs typeface="Merriweather"/>
              <a:sym typeface="Merriweather"/>
            </a:endParaRPr>
          </a:p>
        </p:txBody>
      </p:sp>
      <p:sp>
        <p:nvSpPr>
          <p:cNvPr id="319" name="Google Shape;319;p36"/>
          <p:cNvSpPr txBox="1"/>
          <p:nvPr/>
        </p:nvSpPr>
        <p:spPr>
          <a:xfrm>
            <a:off x="228600" y="1490400"/>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For example, the main idea may be stated in the first sentence and then be repeated or restated at the end of the paragraph.</a:t>
            </a:r>
            <a:endParaRPr sz="2400">
              <a:solidFill>
                <a:srgbClr val="FFFFFF"/>
              </a:solidFill>
              <a:latin typeface="DM Sans"/>
              <a:ea typeface="DM Sans"/>
              <a:cs typeface="DM Sans"/>
              <a:sym typeface="DM Sans"/>
            </a:endParaRPr>
          </a:p>
        </p:txBody>
      </p:sp>
      <p:pic>
        <p:nvPicPr>
          <p:cNvPr id="320" name="Google Shape;320;p36"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21" name="Google Shape;321;p36"/>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322" name="Google Shape;322;p36"/>
          <p:cNvSpPr txBox="1"/>
          <p:nvPr/>
        </p:nvSpPr>
        <p:spPr>
          <a:xfrm>
            <a:off x="4800600" y="1490400"/>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Or, t</a:t>
            </a:r>
            <a:r>
              <a:rPr lang="en" sz="2400">
                <a:solidFill>
                  <a:schemeClr val="lt1"/>
                </a:solidFill>
                <a:latin typeface="DM Sans"/>
                <a:ea typeface="DM Sans"/>
                <a:cs typeface="DM Sans"/>
                <a:sym typeface="DM Sans"/>
              </a:rPr>
              <a:t>he main idea may be </a:t>
            </a:r>
            <a:r>
              <a:rPr b="1" lang="en" sz="2400">
                <a:solidFill>
                  <a:schemeClr val="lt1"/>
                </a:solidFill>
                <a:latin typeface="DM Sans"/>
                <a:ea typeface="DM Sans"/>
                <a:cs typeface="DM Sans"/>
                <a:sym typeface="DM Sans"/>
              </a:rPr>
              <a:t>split</a:t>
            </a:r>
            <a:r>
              <a:rPr lang="en" sz="2400">
                <a:solidFill>
                  <a:schemeClr val="lt1"/>
                </a:solidFill>
                <a:latin typeface="DM Sans"/>
                <a:ea typeface="DM Sans"/>
                <a:cs typeface="DM Sans"/>
                <a:sym typeface="DM Sans"/>
              </a:rPr>
              <a:t>. The first sentence of a paragraph may present a point of view, while the last sentence presents a </a:t>
            </a:r>
            <a:r>
              <a:rPr i="1" lang="en" sz="2400">
                <a:solidFill>
                  <a:schemeClr val="lt1"/>
                </a:solidFill>
                <a:latin typeface="DM Sans"/>
                <a:ea typeface="DM Sans"/>
                <a:cs typeface="DM Sans"/>
                <a:sym typeface="DM Sans"/>
              </a:rPr>
              <a:t>contrasting</a:t>
            </a:r>
            <a:r>
              <a:rPr lang="en" sz="2400">
                <a:solidFill>
                  <a:schemeClr val="lt1"/>
                </a:solidFill>
                <a:latin typeface="DM Sans"/>
                <a:ea typeface="DM Sans"/>
                <a:cs typeface="DM Sans"/>
                <a:sym typeface="DM Sans"/>
              </a:rPr>
              <a:t> or </a:t>
            </a:r>
            <a:r>
              <a:rPr i="1" lang="en" sz="2400">
                <a:solidFill>
                  <a:schemeClr val="lt1"/>
                </a:solidFill>
                <a:latin typeface="DM Sans"/>
                <a:ea typeface="DM Sans"/>
                <a:cs typeface="DM Sans"/>
                <a:sym typeface="DM Sans"/>
              </a:rPr>
              <a:t>opposite view</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2400">
              <a:solidFill>
                <a:srgbClr val="FFFFFF"/>
              </a:solidFill>
              <a:latin typeface="DM Sans"/>
              <a:ea typeface="DM Sans"/>
              <a:cs typeface="DM Sans"/>
              <a:sym typeface="DM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326" name="Shape 326"/>
        <p:cNvGrpSpPr/>
        <p:nvPr/>
      </p:nvGrpSpPr>
      <p:grpSpPr>
        <a:xfrm>
          <a:off x="0" y="0"/>
          <a:ext cx="0" cy="0"/>
          <a:chOff x="0" y="0"/>
          <a:chExt cx="0" cy="0"/>
        </a:xfrm>
      </p:grpSpPr>
      <p:sp>
        <p:nvSpPr>
          <p:cNvPr id="327" name="Google Shape;327;p37"/>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 name="Google Shape;328;p37"/>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29" name="Google Shape;329;p37"/>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Main Idea</a:t>
            </a:r>
            <a:endParaRPr sz="4800">
              <a:latin typeface="Merriweather"/>
              <a:ea typeface="Merriweather"/>
              <a:cs typeface="Merriweather"/>
              <a:sym typeface="Merriweather"/>
            </a:endParaRPr>
          </a:p>
        </p:txBody>
      </p:sp>
      <p:sp>
        <p:nvSpPr>
          <p:cNvPr id="330" name="Google Shape;330;p37"/>
          <p:cNvSpPr txBox="1"/>
          <p:nvPr/>
        </p:nvSpPr>
        <p:spPr>
          <a:xfrm>
            <a:off x="228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To find the main idea of any paragraph or passage, ask yourself two questions:</a:t>
            </a:r>
            <a:endParaRPr sz="2400">
              <a:solidFill>
                <a:srgbClr val="FFFFFF"/>
              </a:solidFill>
              <a:latin typeface="DM Sans"/>
              <a:ea typeface="DM Sans"/>
              <a:cs typeface="DM Sans"/>
              <a:sym typeface="DM Sans"/>
            </a:endParaRPr>
          </a:p>
        </p:txBody>
      </p:sp>
      <p:pic>
        <p:nvPicPr>
          <p:cNvPr id="331" name="Google Shape;331;p37"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32" name="Google Shape;332;p37"/>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333" name="Google Shape;333;p37"/>
          <p:cNvSpPr txBox="1"/>
          <p:nvPr/>
        </p:nvSpPr>
        <p:spPr>
          <a:xfrm>
            <a:off x="4800600" y="1490400"/>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381000" lvl="0" marL="457200" rtl="0" algn="l">
              <a:spcBef>
                <a:spcPts val="0"/>
              </a:spcBef>
              <a:spcAft>
                <a:spcPts val="0"/>
              </a:spcAft>
              <a:buClr>
                <a:srgbClr val="FFFFFF"/>
              </a:buClr>
              <a:buSzPts val="2400"/>
              <a:buFont typeface="DM Sans"/>
              <a:buAutoNum type="arabicPeriod"/>
            </a:pPr>
            <a:r>
              <a:rPr lang="en" sz="2400">
                <a:solidFill>
                  <a:srgbClr val="FFFFFF"/>
                </a:solidFill>
                <a:latin typeface="DM Sans"/>
                <a:ea typeface="DM Sans"/>
                <a:cs typeface="DM Sans"/>
                <a:sym typeface="DM Sans"/>
              </a:rPr>
              <a:t>Who or what is the paragraph about?</a:t>
            </a:r>
            <a:endParaRPr sz="2400">
              <a:solidFill>
                <a:srgbClr val="FFFFFF"/>
              </a:solidFill>
              <a:latin typeface="DM Sans"/>
              <a:ea typeface="DM Sans"/>
              <a:cs typeface="DM Sans"/>
              <a:sym typeface="DM Sans"/>
            </a:endParaRPr>
          </a:p>
          <a:p>
            <a:pPr indent="-381000" lvl="0" marL="457200" rtl="0" algn="l">
              <a:spcBef>
                <a:spcPts val="0"/>
              </a:spcBef>
              <a:spcAft>
                <a:spcPts val="0"/>
              </a:spcAft>
              <a:buClr>
                <a:srgbClr val="FFFFFF"/>
              </a:buClr>
              <a:buSzPts val="2400"/>
              <a:buFont typeface="DM Sans"/>
              <a:buAutoNum type="arabicPeriod"/>
            </a:pPr>
            <a:r>
              <a:rPr lang="en" sz="2400">
                <a:solidFill>
                  <a:srgbClr val="FFFFFF"/>
                </a:solidFill>
                <a:latin typeface="DM Sans"/>
                <a:ea typeface="DM Sans"/>
                <a:cs typeface="DM Sans"/>
                <a:sym typeface="DM Sans"/>
              </a:rPr>
              <a:t>What aspect or idea about the ‘who’ or ‘what’ is the author concerned with?</a:t>
            </a:r>
            <a:endParaRPr sz="2400">
              <a:solidFill>
                <a:srgbClr val="FFFFFF"/>
              </a:solidFill>
              <a:latin typeface="DM Sans"/>
              <a:ea typeface="DM Sans"/>
              <a:cs typeface="DM Sans"/>
              <a:sym typeface="DM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84F56"/>
        </a:solidFill>
      </p:bgPr>
    </p:bg>
    <p:spTree>
      <p:nvGrpSpPr>
        <p:cNvPr id="337" name="Shape 337"/>
        <p:cNvGrpSpPr/>
        <p:nvPr/>
      </p:nvGrpSpPr>
      <p:grpSpPr>
        <a:xfrm>
          <a:off x="0" y="0"/>
          <a:ext cx="0" cy="0"/>
          <a:chOff x="0" y="0"/>
          <a:chExt cx="0" cy="0"/>
        </a:xfrm>
      </p:grpSpPr>
      <p:sp>
        <p:nvSpPr>
          <p:cNvPr id="338" name="Google Shape;338;p38"/>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 name="Google Shape;339;p38"/>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40" name="Google Shape;340;p38"/>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Main Idea</a:t>
            </a:r>
            <a:endParaRPr sz="4800">
              <a:latin typeface="Merriweather"/>
              <a:ea typeface="Merriweather"/>
              <a:cs typeface="Merriweather"/>
              <a:sym typeface="Merriweather"/>
            </a:endParaRPr>
          </a:p>
        </p:txBody>
      </p:sp>
      <p:sp>
        <p:nvSpPr>
          <p:cNvPr id="341" name="Google Shape;341;p38"/>
          <p:cNvSpPr txBox="1"/>
          <p:nvPr/>
        </p:nvSpPr>
        <p:spPr>
          <a:xfrm>
            <a:off x="228600" y="1490400"/>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Example questions:</a:t>
            </a:r>
            <a:endParaRPr sz="2400">
              <a:solidFill>
                <a:schemeClr val="lt1"/>
              </a:solidFill>
              <a:latin typeface="DM Sans"/>
              <a:ea typeface="DM Sans"/>
              <a:cs typeface="DM Sans"/>
              <a:sym typeface="DM Sans"/>
            </a:endParaRPr>
          </a:p>
          <a:p>
            <a:pPr indent="-381000" lvl="0" marL="9144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Which of the following most accurately describes the passage?</a:t>
            </a:r>
            <a:endParaRPr sz="2400">
              <a:solidFill>
                <a:schemeClr val="lt1"/>
              </a:solidFill>
              <a:latin typeface="DM Sans"/>
              <a:ea typeface="DM Sans"/>
              <a:cs typeface="DM Sans"/>
              <a:sym typeface="DM Sans"/>
            </a:endParaRPr>
          </a:p>
          <a:p>
            <a:pPr indent="-381000" lvl="0" marL="9144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What is the passage mainly about?</a:t>
            </a:r>
            <a:endParaRPr sz="2400">
              <a:solidFill>
                <a:schemeClr val="lt1"/>
              </a:solidFill>
              <a:latin typeface="DM Sans"/>
              <a:ea typeface="DM Sans"/>
              <a:cs typeface="DM Sans"/>
              <a:sym typeface="DM Sans"/>
            </a:endParaRPr>
          </a:p>
        </p:txBody>
      </p:sp>
      <p:pic>
        <p:nvPicPr>
          <p:cNvPr id="342" name="Google Shape;342;p38"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43" name="Google Shape;343;p38"/>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344" name="Google Shape;344;p38"/>
          <p:cNvSpPr txBox="1"/>
          <p:nvPr/>
        </p:nvSpPr>
        <p:spPr>
          <a:xfrm>
            <a:off x="4800600" y="1490400"/>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 3.	What is the main idea of </a:t>
            </a:r>
            <a:endParaRPr sz="2400">
              <a:solidFill>
                <a:schemeClr val="lt1"/>
              </a:solidFill>
              <a:latin typeface="DM Sans"/>
              <a:ea typeface="DM Sans"/>
              <a:cs typeface="DM Sans"/>
              <a:sym typeface="DM Sans"/>
            </a:endParaRPr>
          </a:p>
          <a:p>
            <a:pPr indent="457200" lvl="0" marL="0" rtl="0" algn="l">
              <a:spcBef>
                <a:spcPts val="0"/>
              </a:spcBef>
              <a:spcAft>
                <a:spcPts val="0"/>
              </a:spcAft>
              <a:buNone/>
            </a:pPr>
            <a:r>
              <a:rPr lang="en" sz="2400">
                <a:solidFill>
                  <a:schemeClr val="lt1"/>
                </a:solidFill>
                <a:latin typeface="DM Sans"/>
                <a:ea typeface="DM Sans"/>
                <a:cs typeface="DM Sans"/>
                <a:sym typeface="DM Sans"/>
              </a:rPr>
              <a:t>this passage?</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 4.	</a:t>
            </a:r>
            <a:r>
              <a:rPr lang="en" sz="2400">
                <a:solidFill>
                  <a:schemeClr val="lt1"/>
                </a:solidFill>
                <a:latin typeface="DM Sans"/>
                <a:ea typeface="DM Sans"/>
                <a:cs typeface="DM Sans"/>
                <a:sym typeface="DM Sans"/>
              </a:rPr>
              <a:t>What is the author’s </a:t>
            </a:r>
            <a:endParaRPr sz="2400">
              <a:solidFill>
                <a:schemeClr val="lt1"/>
              </a:solidFill>
              <a:latin typeface="DM Sans"/>
              <a:ea typeface="DM Sans"/>
              <a:cs typeface="DM Sans"/>
              <a:sym typeface="DM Sans"/>
            </a:endParaRPr>
          </a:p>
          <a:p>
            <a:pPr indent="457200" lvl="0" marL="0" rtl="0" algn="l">
              <a:spcBef>
                <a:spcPts val="0"/>
              </a:spcBef>
              <a:spcAft>
                <a:spcPts val="0"/>
              </a:spcAft>
              <a:buNone/>
            </a:pPr>
            <a:r>
              <a:rPr lang="en" sz="2400">
                <a:solidFill>
                  <a:schemeClr val="lt1"/>
                </a:solidFill>
                <a:latin typeface="DM Sans"/>
                <a:ea typeface="DM Sans"/>
                <a:cs typeface="DM Sans"/>
                <a:sym typeface="DM Sans"/>
              </a:rPr>
              <a:t>primary purpose in this </a:t>
            </a:r>
            <a:endParaRPr sz="2400">
              <a:solidFill>
                <a:schemeClr val="lt1"/>
              </a:solidFill>
              <a:latin typeface="DM Sans"/>
              <a:ea typeface="DM Sans"/>
              <a:cs typeface="DM Sans"/>
              <a:sym typeface="DM Sans"/>
            </a:endParaRPr>
          </a:p>
          <a:p>
            <a:pPr indent="0" lvl="0" marL="457200" rtl="0" algn="l">
              <a:spcBef>
                <a:spcPts val="0"/>
              </a:spcBef>
              <a:spcAft>
                <a:spcPts val="0"/>
              </a:spcAft>
              <a:buNone/>
            </a:pPr>
            <a:r>
              <a:rPr lang="en" sz="2400">
                <a:solidFill>
                  <a:schemeClr val="lt1"/>
                </a:solidFill>
                <a:latin typeface="DM Sans"/>
                <a:ea typeface="DM Sans"/>
                <a:cs typeface="DM Sans"/>
                <a:sym typeface="DM Sans"/>
              </a:rPr>
              <a:t>passage?</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 5.	A good title for this </a:t>
            </a:r>
            <a:endParaRPr sz="2400">
              <a:solidFill>
                <a:schemeClr val="lt1"/>
              </a:solidFill>
              <a:latin typeface="DM Sans"/>
              <a:ea typeface="DM Sans"/>
              <a:cs typeface="DM Sans"/>
              <a:sym typeface="DM Sans"/>
            </a:endParaRPr>
          </a:p>
          <a:p>
            <a:pPr indent="457200" lvl="0" marL="0" rtl="0" algn="l">
              <a:spcBef>
                <a:spcPts val="0"/>
              </a:spcBef>
              <a:spcAft>
                <a:spcPts val="0"/>
              </a:spcAft>
              <a:buNone/>
            </a:pPr>
            <a:r>
              <a:rPr lang="en" sz="2400">
                <a:solidFill>
                  <a:schemeClr val="lt1"/>
                </a:solidFill>
                <a:latin typeface="DM Sans"/>
                <a:ea typeface="DM Sans"/>
                <a:cs typeface="DM Sans"/>
                <a:sym typeface="DM Sans"/>
              </a:rPr>
              <a:t>passage would be…? </a:t>
            </a:r>
            <a:endParaRPr sz="2400">
              <a:solidFill>
                <a:schemeClr val="lt1"/>
              </a:solidFill>
              <a:latin typeface="DM Sans"/>
              <a:ea typeface="DM Sans"/>
              <a:cs typeface="DM Sans"/>
              <a:sym typeface="DM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348" name="Shape 348"/>
        <p:cNvGrpSpPr/>
        <p:nvPr/>
      </p:nvGrpSpPr>
      <p:grpSpPr>
        <a:xfrm>
          <a:off x="0" y="0"/>
          <a:ext cx="0" cy="0"/>
          <a:chOff x="0" y="0"/>
          <a:chExt cx="0" cy="0"/>
        </a:xfrm>
      </p:grpSpPr>
      <p:sp>
        <p:nvSpPr>
          <p:cNvPr id="349" name="Google Shape;349;p39"/>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0" name="Google Shape;350;p39"/>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51" name="Google Shape;351;p39"/>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Main Idea</a:t>
            </a:r>
            <a:endParaRPr sz="4800">
              <a:latin typeface="Merriweather"/>
              <a:ea typeface="Merriweather"/>
              <a:cs typeface="Merriweather"/>
              <a:sym typeface="Merriweather"/>
            </a:endParaRPr>
          </a:p>
        </p:txBody>
      </p:sp>
      <p:sp>
        <p:nvSpPr>
          <p:cNvPr id="352" name="Google Shape;352;p39"/>
          <p:cNvSpPr txBox="1"/>
          <p:nvPr/>
        </p:nvSpPr>
        <p:spPr>
          <a:xfrm>
            <a:off x="392200" y="1490400"/>
            <a:ext cx="39513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To locate the main idea:</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Identify the topic.</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Identify what the author is saying about the topic.</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Identify the main idea.</a:t>
            </a:r>
            <a:endParaRPr sz="2400">
              <a:solidFill>
                <a:schemeClr val="lt1"/>
              </a:solidFill>
              <a:latin typeface="DM Sans"/>
              <a:ea typeface="DM Sans"/>
              <a:cs typeface="DM Sans"/>
              <a:sym typeface="DM Sans"/>
            </a:endParaRPr>
          </a:p>
        </p:txBody>
      </p:sp>
      <p:pic>
        <p:nvPicPr>
          <p:cNvPr id="353" name="Google Shape;353;p39"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54" name="Google Shape;354;p39"/>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355" name="Google Shape;355;p39"/>
          <p:cNvSpPr txBox="1"/>
          <p:nvPr/>
        </p:nvSpPr>
        <p:spPr>
          <a:xfrm>
            <a:off x="4800600" y="1490400"/>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chemeClr val="lt1"/>
                </a:solidFill>
                <a:latin typeface="DM Sans"/>
                <a:ea typeface="DM Sans"/>
                <a:cs typeface="DM Sans"/>
                <a:sym typeface="DM Sans"/>
              </a:rPr>
              <a:t>Identify the topic.</a:t>
            </a:r>
            <a:endParaRPr b="1"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What is this about?</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Summarize in 2-3 words. Be specific!</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Often, the topic is the word(s) used most often in the passage.</a:t>
            </a:r>
            <a:endParaRPr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55">
                                            <p:txEl>
                                              <p:pRg end="0" st="0"/>
                                            </p:txEl>
                                          </p:spTgt>
                                        </p:tgtEl>
                                        <p:attrNameLst>
                                          <p:attrName>style.visibility</p:attrName>
                                        </p:attrNameLst>
                                      </p:cBhvr>
                                      <p:to>
                                        <p:strVal val="visible"/>
                                      </p:to>
                                    </p:set>
                                    <p:anim calcmode="lin" valueType="num">
                                      <p:cBhvr additive="base">
                                        <p:cTn dur="1000"/>
                                        <p:tgtEl>
                                          <p:spTgt spid="35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55">
                                            <p:txEl>
                                              <p:pRg end="1" st="1"/>
                                            </p:txEl>
                                          </p:spTgt>
                                        </p:tgtEl>
                                        <p:attrNameLst>
                                          <p:attrName>style.visibility</p:attrName>
                                        </p:attrNameLst>
                                      </p:cBhvr>
                                      <p:to>
                                        <p:strVal val="visible"/>
                                      </p:to>
                                    </p:set>
                                    <p:anim calcmode="lin" valueType="num">
                                      <p:cBhvr additive="base">
                                        <p:cTn dur="1000"/>
                                        <p:tgtEl>
                                          <p:spTgt spid="35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55">
                                            <p:txEl>
                                              <p:pRg end="2" st="2"/>
                                            </p:txEl>
                                          </p:spTgt>
                                        </p:tgtEl>
                                        <p:attrNameLst>
                                          <p:attrName>style.visibility</p:attrName>
                                        </p:attrNameLst>
                                      </p:cBhvr>
                                      <p:to>
                                        <p:strVal val="visible"/>
                                      </p:to>
                                    </p:set>
                                    <p:anim calcmode="lin" valueType="num">
                                      <p:cBhvr additive="base">
                                        <p:cTn dur="1000"/>
                                        <p:tgtEl>
                                          <p:spTgt spid="355">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55">
                                            <p:txEl>
                                              <p:pRg end="3" st="3"/>
                                            </p:txEl>
                                          </p:spTgt>
                                        </p:tgtEl>
                                        <p:attrNameLst>
                                          <p:attrName>style.visibility</p:attrName>
                                        </p:attrNameLst>
                                      </p:cBhvr>
                                      <p:to>
                                        <p:strVal val="visible"/>
                                      </p:to>
                                    </p:set>
                                    <p:anim calcmode="lin" valueType="num">
                                      <p:cBhvr additive="base">
                                        <p:cTn dur="1000"/>
                                        <p:tgtEl>
                                          <p:spTgt spid="355">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359" name="Shape 359"/>
        <p:cNvGrpSpPr/>
        <p:nvPr/>
      </p:nvGrpSpPr>
      <p:grpSpPr>
        <a:xfrm>
          <a:off x="0" y="0"/>
          <a:ext cx="0" cy="0"/>
          <a:chOff x="0" y="0"/>
          <a:chExt cx="0" cy="0"/>
        </a:xfrm>
      </p:grpSpPr>
      <p:sp>
        <p:nvSpPr>
          <p:cNvPr id="360" name="Google Shape;360;p40"/>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 name="Google Shape;361;p40"/>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62" name="Google Shape;362;p40"/>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Main Idea</a:t>
            </a:r>
            <a:endParaRPr sz="4800">
              <a:latin typeface="Merriweather"/>
              <a:ea typeface="Merriweather"/>
              <a:cs typeface="Merriweather"/>
              <a:sym typeface="Merriweather"/>
            </a:endParaRPr>
          </a:p>
        </p:txBody>
      </p:sp>
      <p:sp>
        <p:nvSpPr>
          <p:cNvPr id="363" name="Google Shape;363;p40"/>
          <p:cNvSpPr txBox="1"/>
          <p:nvPr/>
        </p:nvSpPr>
        <p:spPr>
          <a:xfrm>
            <a:off x="392200" y="1490400"/>
            <a:ext cx="39513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chemeClr val="lt1"/>
                </a:solidFill>
                <a:latin typeface="DM Sans"/>
                <a:ea typeface="DM Sans"/>
                <a:cs typeface="DM Sans"/>
                <a:sym typeface="DM Sans"/>
              </a:rPr>
              <a:t>Identify what the author is saying about the topic.</a:t>
            </a:r>
            <a:endParaRPr b="1"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What does the author want me to know about the topic?</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Summarize in 5-7 words.</a:t>
            </a:r>
            <a:endParaRPr sz="2400">
              <a:solidFill>
                <a:schemeClr val="lt1"/>
              </a:solidFill>
              <a:latin typeface="DM Sans"/>
              <a:ea typeface="DM Sans"/>
              <a:cs typeface="DM Sans"/>
              <a:sym typeface="DM Sans"/>
            </a:endParaRPr>
          </a:p>
        </p:txBody>
      </p:sp>
      <p:pic>
        <p:nvPicPr>
          <p:cNvPr id="364" name="Google Shape;364;p40"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65" name="Google Shape;365;p40"/>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366" name="Google Shape;366;p40"/>
          <p:cNvSpPr txBox="1"/>
          <p:nvPr/>
        </p:nvSpPr>
        <p:spPr>
          <a:xfrm>
            <a:off x="4800600" y="1490400"/>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chemeClr val="lt1"/>
                </a:solidFill>
                <a:latin typeface="DM Sans"/>
                <a:ea typeface="DM Sans"/>
                <a:cs typeface="DM Sans"/>
                <a:sym typeface="DM Sans"/>
              </a:rPr>
              <a:t>Identify the main idea.</a:t>
            </a:r>
            <a:endParaRPr b="1"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Find a phrase or sentence in the reading that most closely matches a combination of your answers from step 1 and 2.</a:t>
            </a:r>
            <a:endParaRPr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anim calcmode="lin" valueType="num">
                                      <p:cBhvr additive="base">
                                        <p:cTn dur="1000"/>
                                        <p:tgtEl>
                                          <p:spTgt spid="36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66">
                                            <p:txEl>
                                              <p:pRg end="1" st="1"/>
                                            </p:txEl>
                                          </p:spTgt>
                                        </p:tgtEl>
                                        <p:attrNameLst>
                                          <p:attrName>style.visibility</p:attrName>
                                        </p:attrNameLst>
                                      </p:cBhvr>
                                      <p:to>
                                        <p:strVal val="visible"/>
                                      </p:to>
                                    </p:set>
                                    <p:anim calcmode="lin" valueType="num">
                                      <p:cBhvr additive="base">
                                        <p:cTn dur="1000"/>
                                        <p:tgtEl>
                                          <p:spTgt spid="36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370" name="Shape 370"/>
        <p:cNvGrpSpPr/>
        <p:nvPr/>
      </p:nvGrpSpPr>
      <p:grpSpPr>
        <a:xfrm>
          <a:off x="0" y="0"/>
          <a:ext cx="0" cy="0"/>
          <a:chOff x="0" y="0"/>
          <a:chExt cx="0" cy="0"/>
        </a:xfrm>
      </p:grpSpPr>
      <p:sp>
        <p:nvSpPr>
          <p:cNvPr id="371" name="Google Shape;371;p41"/>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 name="Google Shape;372;p41"/>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73" name="Google Shape;373;p41"/>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Main Idea</a:t>
            </a:r>
            <a:endParaRPr sz="4800">
              <a:latin typeface="Merriweather"/>
              <a:ea typeface="Merriweather"/>
              <a:cs typeface="Merriweather"/>
              <a:sym typeface="Merriweather"/>
            </a:endParaRPr>
          </a:p>
        </p:txBody>
      </p:sp>
      <p:pic>
        <p:nvPicPr>
          <p:cNvPr id="374" name="Google Shape;374;p41"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75" name="Google Shape;375;p41"/>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376" name="Google Shape;376;p41"/>
          <p:cNvSpPr txBox="1"/>
          <p:nvPr/>
        </p:nvSpPr>
        <p:spPr>
          <a:xfrm>
            <a:off x="308150" y="1490400"/>
            <a:ext cx="40353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5">
                  <a:extLst>
                    <a:ext uri="{A12FA001-AC4F-418D-AE19-62706E023703}">
                      <ahyp:hlinkClr val="tx"/>
                    </a:ext>
                  </a:extLst>
                </a:hlinkClick>
              </a:rPr>
              <a:t>Challenges of Winter in the Midwest</a:t>
            </a:r>
            <a:r>
              <a:rPr lang="en" sz="2400" u="sng">
                <a:solidFill>
                  <a:srgbClr val="C6DED9"/>
                </a:solidFill>
                <a:latin typeface="DM Sans"/>
                <a:ea typeface="DM Sans"/>
                <a:cs typeface="DM Sans"/>
                <a:sym typeface="DM Sans"/>
                <a:hlinkClick r:id="rId6">
                  <a:extLst>
                    <a:ext uri="{A12FA001-AC4F-418D-AE19-62706E023703}">
                      <ahyp:hlinkClr val="tx"/>
                    </a:ext>
                  </a:extLst>
                </a:hlinkClick>
              </a:rPr>
              <a:t>.</a:t>
            </a:r>
            <a:r>
              <a:rPr b="1" lang="en" sz="2400" u="sng">
                <a:solidFill>
                  <a:srgbClr val="C6DED9"/>
                </a:solidFill>
                <a:latin typeface="DM Sans"/>
                <a:ea typeface="DM Sans"/>
                <a:cs typeface="DM Sans"/>
                <a:sym typeface="DM Sans"/>
                <a:hlinkClick r:id="rId7">
                  <a:extLst>
                    <a:ext uri="{A12FA001-AC4F-418D-AE19-62706E023703}">
                      <ahyp:hlinkClr val="tx"/>
                    </a:ext>
                  </a:extLst>
                </a:hlinkClick>
              </a:rPr>
              <a:t>”</a:t>
            </a:r>
            <a:endParaRPr sz="2400">
              <a:solidFill>
                <a:srgbClr val="C6DED9"/>
              </a:solidFill>
              <a:latin typeface="DM Sans"/>
              <a:ea typeface="DM Sans"/>
              <a:cs typeface="DM Sans"/>
              <a:sym typeface="DM Sans"/>
            </a:endParaRPr>
          </a:p>
          <a:p>
            <a:pPr indent="0" lvl="0" marL="0" rtl="0" algn="r">
              <a:spcBef>
                <a:spcPts val="0"/>
              </a:spcBef>
              <a:spcAft>
                <a:spcPts val="0"/>
              </a:spcAft>
              <a:buNone/>
            </a:pPr>
            <a:r>
              <a:t/>
            </a:r>
            <a:endParaRPr sz="2400">
              <a:solidFill>
                <a:srgbClr val="FFFFFF"/>
              </a:solidFill>
              <a:latin typeface="DM Sans"/>
              <a:ea typeface="DM Sans"/>
              <a:cs typeface="DM Sans"/>
              <a:sym typeface="DM Sans"/>
            </a:endParaRPr>
          </a:p>
        </p:txBody>
      </p:sp>
      <p:sp>
        <p:nvSpPr>
          <p:cNvPr id="377" name="Google Shape;377;p41"/>
          <p:cNvSpPr txBox="1"/>
          <p:nvPr/>
        </p:nvSpPr>
        <p:spPr>
          <a:xfrm>
            <a:off x="4800600" y="1490400"/>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Identify:</a:t>
            </a:r>
            <a:endParaRPr b="1" sz="2400">
              <a:solidFill>
                <a:srgbClr val="FFFFFF"/>
              </a:solidFill>
              <a:latin typeface="DM Sans"/>
              <a:ea typeface="DM Sans"/>
              <a:cs typeface="DM Sans"/>
              <a:sym typeface="DM Sans"/>
            </a:endParaRPr>
          </a:p>
          <a:p>
            <a:pPr indent="-381000" lvl="0" marL="457200" rtl="0" algn="l">
              <a:spcBef>
                <a:spcPts val="0"/>
              </a:spcBef>
              <a:spcAft>
                <a:spcPts val="0"/>
              </a:spcAft>
              <a:buClr>
                <a:srgbClr val="FFFFFF"/>
              </a:buClr>
              <a:buSzPts val="2400"/>
              <a:buFont typeface="DM Sans"/>
              <a:buAutoNum type="arabicPeriod"/>
            </a:pPr>
            <a:r>
              <a:rPr lang="en" sz="2400">
                <a:solidFill>
                  <a:srgbClr val="FFFFFF"/>
                </a:solidFill>
                <a:latin typeface="DM Sans"/>
                <a:ea typeface="DM Sans"/>
                <a:cs typeface="DM Sans"/>
                <a:sym typeface="DM Sans"/>
              </a:rPr>
              <a:t>the topic.</a:t>
            </a:r>
            <a:endParaRPr sz="2400">
              <a:solidFill>
                <a:srgbClr val="FFFFFF"/>
              </a:solidFill>
              <a:latin typeface="DM Sans"/>
              <a:ea typeface="DM Sans"/>
              <a:cs typeface="DM Sans"/>
              <a:sym typeface="DM Sans"/>
            </a:endParaRPr>
          </a:p>
          <a:p>
            <a:pPr indent="-381000" lvl="0" marL="457200" rtl="0" algn="l">
              <a:spcBef>
                <a:spcPts val="0"/>
              </a:spcBef>
              <a:spcAft>
                <a:spcPts val="0"/>
              </a:spcAft>
              <a:buClr>
                <a:srgbClr val="FFFFFF"/>
              </a:buClr>
              <a:buSzPts val="2400"/>
              <a:buFont typeface="DM Sans"/>
              <a:buAutoNum type="arabicPeriod"/>
            </a:pPr>
            <a:r>
              <a:rPr lang="en" sz="2400">
                <a:solidFill>
                  <a:srgbClr val="FFFFFF"/>
                </a:solidFill>
                <a:latin typeface="DM Sans"/>
                <a:ea typeface="DM Sans"/>
                <a:cs typeface="DM Sans"/>
                <a:sym typeface="DM Sans"/>
              </a:rPr>
              <a:t>what the author is saying about the topic.</a:t>
            </a:r>
            <a:endParaRPr sz="2400">
              <a:solidFill>
                <a:srgbClr val="FFFFFF"/>
              </a:solidFill>
              <a:latin typeface="DM Sans"/>
              <a:ea typeface="DM Sans"/>
              <a:cs typeface="DM Sans"/>
              <a:sym typeface="DM Sans"/>
            </a:endParaRPr>
          </a:p>
          <a:p>
            <a:pPr indent="-381000" lvl="0" marL="457200" rtl="0" algn="l">
              <a:spcBef>
                <a:spcPts val="0"/>
              </a:spcBef>
              <a:spcAft>
                <a:spcPts val="0"/>
              </a:spcAft>
              <a:buClr>
                <a:srgbClr val="FFFFFF"/>
              </a:buClr>
              <a:buSzPts val="2400"/>
              <a:buFont typeface="DM Sans"/>
              <a:buAutoNum type="arabicPeriod"/>
            </a:pPr>
            <a:r>
              <a:rPr lang="en" sz="2400">
                <a:solidFill>
                  <a:srgbClr val="FFFFFF"/>
                </a:solidFill>
                <a:latin typeface="DM Sans"/>
                <a:ea typeface="DM Sans"/>
                <a:cs typeface="DM Sans"/>
                <a:sym typeface="DM Sans"/>
              </a:rPr>
              <a:t>the main idea.</a:t>
            </a:r>
            <a:endParaRPr sz="2400">
              <a:solidFill>
                <a:srgbClr val="FFFFFF"/>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ED9"/>
        </a:solidFill>
      </p:bgPr>
    </p:bg>
    <p:spTree>
      <p:nvGrpSpPr>
        <p:cNvPr id="77" name="Shape 77"/>
        <p:cNvGrpSpPr/>
        <p:nvPr/>
      </p:nvGrpSpPr>
      <p:grpSpPr>
        <a:xfrm>
          <a:off x="0" y="0"/>
          <a:ext cx="0" cy="0"/>
          <a:chOff x="0" y="0"/>
          <a:chExt cx="0" cy="0"/>
        </a:xfrm>
      </p:grpSpPr>
      <p:sp>
        <p:nvSpPr>
          <p:cNvPr id="78" name="Google Shape;78;p15"/>
          <p:cNvSpPr/>
          <p:nvPr/>
        </p:nvSpPr>
        <p:spPr>
          <a:xfrm>
            <a:off x="-8" y="0"/>
            <a:ext cx="13922419" cy="899096"/>
          </a:xfrm>
          <a:prstGeom prst="rect">
            <a:avLst/>
          </a:prstGeom>
        </p:spPr>
        <p:txBody>
          <a:bodyPr>
            <a:prstTxWarp prst="textPlain"/>
          </a:bodyPr>
          <a:lstStyle/>
          <a:p>
            <a:pPr lvl="0" algn="ctr"/>
            <a:r>
              <a:rPr b="0" i="0">
                <a:ln cap="flat" cmpd="sng" w="38100">
                  <a:solidFill>
                    <a:srgbClr val="484F56"/>
                  </a:solidFill>
                  <a:prstDash val="solid"/>
                  <a:round/>
                  <a:headEnd len="sm" w="sm" type="none"/>
                  <a:tailEnd len="sm" w="sm" type="none"/>
                </a:ln>
                <a:noFill/>
                <a:latin typeface="DM Sans"/>
              </a:rPr>
              <a:t>what when where who why how</a:t>
            </a:r>
          </a:p>
        </p:txBody>
      </p:sp>
      <p:sp>
        <p:nvSpPr>
          <p:cNvPr id="79" name="Google Shape;79;p15"/>
          <p:cNvSpPr/>
          <p:nvPr/>
        </p:nvSpPr>
        <p:spPr>
          <a:xfrm>
            <a:off x="-4778408" y="4244400"/>
            <a:ext cx="13922419" cy="899096"/>
          </a:xfrm>
          <a:prstGeom prst="rect">
            <a:avLst/>
          </a:prstGeom>
        </p:spPr>
        <p:txBody>
          <a:bodyPr>
            <a:prstTxWarp prst="textPlain"/>
          </a:bodyPr>
          <a:lstStyle/>
          <a:p>
            <a:pPr lvl="0" algn="ctr"/>
            <a:r>
              <a:rPr b="0" i="0">
                <a:ln cap="flat" cmpd="sng" w="38100">
                  <a:solidFill>
                    <a:srgbClr val="484F56"/>
                  </a:solidFill>
                  <a:prstDash val="solid"/>
                  <a:round/>
                  <a:headEnd len="sm" w="sm" type="none"/>
                  <a:tailEnd len="sm" w="sm" type="none"/>
                </a:ln>
                <a:noFill/>
                <a:latin typeface="DM Sans"/>
              </a:rPr>
              <a:t>what when where who why how</a:t>
            </a:r>
          </a:p>
        </p:txBody>
      </p:sp>
      <p:sp>
        <p:nvSpPr>
          <p:cNvPr id="80" name="Google Shape;80;p15"/>
          <p:cNvSpPr/>
          <p:nvPr/>
        </p:nvSpPr>
        <p:spPr>
          <a:xfrm>
            <a:off x="0" y="1547100"/>
            <a:ext cx="9144000" cy="738900"/>
          </a:xfrm>
          <a:prstGeom prst="rect">
            <a:avLst/>
          </a:prstGeom>
          <a:solidFill>
            <a:srgbClr val="484F5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 name="Google Shape;81;p15"/>
          <p:cNvSpPr/>
          <p:nvPr/>
        </p:nvSpPr>
        <p:spPr>
          <a:xfrm>
            <a:off x="228590" y="228602"/>
            <a:ext cx="2057400" cy="2057400"/>
          </a:xfrm>
          <a:prstGeom prst="ellipse">
            <a:avLst/>
          </a:prstGeom>
          <a:solidFill>
            <a:srgbClr val="484F56"/>
          </a:solidFill>
          <a:ln cap="flat" cmpd="sng" w="152400">
            <a:solidFill>
              <a:srgbClr val="C6DED9"/>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100000"/>
              </a:lnSpc>
              <a:spcBef>
                <a:spcPts val="0"/>
              </a:spcBef>
              <a:spcAft>
                <a:spcPts val="0"/>
              </a:spcAft>
              <a:buNone/>
            </a:pPr>
            <a:r>
              <a:rPr lang="en" sz="3200">
                <a:solidFill>
                  <a:srgbClr val="FFFFFF"/>
                </a:solidFill>
                <a:latin typeface="Merriweather"/>
                <a:ea typeface="Merriweather"/>
                <a:cs typeface="Merriweather"/>
                <a:sym typeface="Merriweather"/>
              </a:rPr>
              <a:t>Spring</a:t>
            </a:r>
            <a:endParaRPr sz="3200">
              <a:solidFill>
                <a:srgbClr val="FFFFFF"/>
              </a:solidFill>
              <a:latin typeface="Merriweather"/>
              <a:ea typeface="Merriweather"/>
              <a:cs typeface="Merriweather"/>
              <a:sym typeface="Merriweather"/>
            </a:endParaRPr>
          </a:p>
          <a:p>
            <a:pPr indent="0" lvl="0" marL="0" rtl="0" algn="ctr">
              <a:lnSpc>
                <a:spcPct val="80000"/>
              </a:lnSpc>
              <a:spcBef>
                <a:spcPts val="0"/>
              </a:spcBef>
              <a:spcAft>
                <a:spcPts val="0"/>
              </a:spcAft>
              <a:buNone/>
            </a:pPr>
            <a:r>
              <a:rPr lang="en" sz="9600">
                <a:solidFill>
                  <a:srgbClr val="FFFFFF"/>
                </a:solidFill>
                <a:latin typeface="Merriweather"/>
                <a:ea typeface="Merriweather"/>
                <a:cs typeface="Merriweather"/>
                <a:sym typeface="Merriweather"/>
              </a:rPr>
              <a:t>3</a:t>
            </a:r>
            <a:endParaRPr sz="9600">
              <a:solidFill>
                <a:srgbClr val="FFFFFF"/>
              </a:solidFill>
              <a:latin typeface="Merriweather"/>
              <a:ea typeface="Merriweather"/>
              <a:cs typeface="Merriweather"/>
              <a:sym typeface="Merriweather"/>
            </a:endParaRPr>
          </a:p>
        </p:txBody>
      </p:sp>
      <p:sp>
        <p:nvSpPr>
          <p:cNvPr id="82" name="Google Shape;82;p15"/>
          <p:cNvSpPr txBox="1"/>
          <p:nvPr/>
        </p:nvSpPr>
        <p:spPr>
          <a:xfrm>
            <a:off x="2514600" y="1547100"/>
            <a:ext cx="64008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rgbClr val="FFFFFF"/>
                </a:solidFill>
                <a:latin typeface="Merriweather"/>
                <a:ea typeface="Merriweather"/>
                <a:cs typeface="Merriweather"/>
                <a:sym typeface="Merriweather"/>
              </a:rPr>
              <a:t>Close Reading</a:t>
            </a:r>
            <a:endParaRPr sz="4800">
              <a:solidFill>
                <a:srgbClr val="FFFFFF"/>
              </a:solidFill>
              <a:latin typeface="Merriweather"/>
              <a:ea typeface="Merriweather"/>
              <a:cs typeface="Merriweather"/>
              <a:sym typeface="Merriweather"/>
            </a:endParaRPr>
          </a:p>
        </p:txBody>
      </p:sp>
      <p:sp>
        <p:nvSpPr>
          <p:cNvPr id="83" name="Google Shape;83;p15"/>
          <p:cNvSpPr txBox="1"/>
          <p:nvPr/>
        </p:nvSpPr>
        <p:spPr>
          <a:xfrm>
            <a:off x="2514600" y="1011000"/>
            <a:ext cx="64008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3200">
                <a:latin typeface="DM Sans"/>
                <a:ea typeface="DM Sans"/>
                <a:cs typeface="DM Sans"/>
                <a:sym typeface="DM Sans"/>
              </a:rPr>
              <a:t>English Language Arts</a:t>
            </a:r>
            <a:endParaRPr sz="3200">
              <a:latin typeface="DM Sans"/>
              <a:ea typeface="DM Sans"/>
              <a:cs typeface="DM Sans"/>
              <a:sym typeface="DM Sans"/>
            </a:endParaRPr>
          </a:p>
        </p:txBody>
      </p:sp>
      <p:sp>
        <p:nvSpPr>
          <p:cNvPr id="84" name="Google Shape;84;p15"/>
          <p:cNvSpPr txBox="1"/>
          <p:nvPr/>
        </p:nvSpPr>
        <p:spPr>
          <a:xfrm>
            <a:off x="228600" y="2514600"/>
            <a:ext cx="4114800" cy="1477800"/>
          </a:xfrm>
          <a:prstGeom prst="rect">
            <a:avLst/>
          </a:prstGeom>
          <a:noFill/>
          <a:ln>
            <a:noFill/>
          </a:ln>
          <a:effectLst>
            <a:outerShdw blurRad="71438" rotWithShape="0" algn="bl">
              <a:srgbClr val="FFFFFF"/>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latin typeface="DM Sans"/>
                <a:ea typeface="DM Sans"/>
                <a:cs typeface="DM Sans"/>
                <a:sym typeface="DM Sans"/>
              </a:rPr>
              <a:t>Aim:</a:t>
            </a:r>
            <a:r>
              <a:rPr lang="en" sz="2400">
                <a:latin typeface="DM Sans"/>
                <a:ea typeface="DM Sans"/>
                <a:cs typeface="DM Sans"/>
                <a:sym typeface="DM Sans"/>
              </a:rPr>
              <a:t> </a:t>
            </a:r>
            <a:r>
              <a:rPr lang="en" sz="2400">
                <a:latin typeface="DM Sans"/>
                <a:ea typeface="DM Sans"/>
                <a:cs typeface="DM Sans"/>
                <a:sym typeface="DM Sans"/>
              </a:rPr>
              <a:t>Cite textual evidence to summarize what the text says and determine the theme or main idea.</a:t>
            </a:r>
            <a:endParaRPr sz="2400">
              <a:latin typeface="DM Sans"/>
              <a:ea typeface="DM Sans"/>
              <a:cs typeface="DM Sans"/>
              <a:sym typeface="DM Sans"/>
            </a:endParaRPr>
          </a:p>
        </p:txBody>
      </p:sp>
      <p:sp>
        <p:nvSpPr>
          <p:cNvPr id="85" name="Google Shape;85;p15"/>
          <p:cNvSpPr txBox="1"/>
          <p:nvPr/>
        </p:nvSpPr>
        <p:spPr>
          <a:xfrm>
            <a:off x="4800600" y="2518650"/>
            <a:ext cx="4114800" cy="1477800"/>
          </a:xfrm>
          <a:prstGeom prst="rect">
            <a:avLst/>
          </a:prstGeom>
          <a:noFill/>
          <a:ln>
            <a:noFill/>
          </a:ln>
          <a:effectLst>
            <a:outerShdw blurRad="71438" rotWithShape="0" algn="bl">
              <a:srgbClr val="FFFFFF"/>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latin typeface="DM Sans"/>
                <a:ea typeface="DM Sans"/>
                <a:cs typeface="DM Sans"/>
                <a:sym typeface="DM Sans"/>
              </a:rPr>
              <a:t>Do Now:</a:t>
            </a:r>
            <a:r>
              <a:rPr lang="en" sz="2400">
                <a:latin typeface="DM Sans"/>
                <a:ea typeface="DM Sans"/>
                <a:cs typeface="DM Sans"/>
                <a:sym typeface="DM Sans"/>
              </a:rPr>
              <a:t> What is the difference between </a:t>
            </a:r>
            <a:r>
              <a:rPr i="1" lang="en" sz="2400">
                <a:latin typeface="DM Sans"/>
                <a:ea typeface="DM Sans"/>
                <a:cs typeface="DM Sans"/>
                <a:sym typeface="DM Sans"/>
              </a:rPr>
              <a:t>explicitly</a:t>
            </a:r>
            <a:r>
              <a:rPr lang="en" sz="2400">
                <a:latin typeface="DM Sans"/>
                <a:ea typeface="DM Sans"/>
                <a:cs typeface="DM Sans"/>
                <a:sym typeface="DM Sans"/>
              </a:rPr>
              <a:t> and </a:t>
            </a:r>
            <a:r>
              <a:rPr i="1" lang="en" sz="2400">
                <a:latin typeface="DM Sans"/>
                <a:ea typeface="DM Sans"/>
                <a:cs typeface="DM Sans"/>
                <a:sym typeface="DM Sans"/>
              </a:rPr>
              <a:t>implicitly</a:t>
            </a:r>
            <a:r>
              <a:rPr lang="en" sz="2400">
                <a:latin typeface="DM Sans"/>
                <a:ea typeface="DM Sans"/>
                <a:cs typeface="DM Sans"/>
                <a:sym typeface="DM Sans"/>
              </a:rPr>
              <a:t> AND</a:t>
            </a:r>
            <a:r>
              <a:rPr lang="en" sz="2400">
                <a:latin typeface="DM Sans"/>
                <a:ea typeface="DM Sans"/>
                <a:cs typeface="DM Sans"/>
                <a:sym typeface="DM Sans"/>
              </a:rPr>
              <a:t> </a:t>
            </a:r>
            <a:r>
              <a:rPr i="1" lang="en" sz="2400">
                <a:latin typeface="DM Sans"/>
                <a:ea typeface="DM Sans"/>
                <a:cs typeface="DM Sans"/>
                <a:sym typeface="DM Sans"/>
              </a:rPr>
              <a:t>theme</a:t>
            </a:r>
            <a:r>
              <a:rPr lang="en" sz="2400">
                <a:latin typeface="DM Sans"/>
                <a:ea typeface="DM Sans"/>
                <a:cs typeface="DM Sans"/>
                <a:sym typeface="DM Sans"/>
              </a:rPr>
              <a:t> and </a:t>
            </a:r>
            <a:r>
              <a:rPr i="1" lang="en" sz="2400">
                <a:latin typeface="DM Sans"/>
                <a:ea typeface="DM Sans"/>
                <a:cs typeface="DM Sans"/>
                <a:sym typeface="DM Sans"/>
              </a:rPr>
              <a:t>main idea</a:t>
            </a:r>
            <a:r>
              <a:rPr lang="en" sz="2400">
                <a:latin typeface="DM Sans"/>
                <a:ea typeface="DM Sans"/>
                <a:cs typeface="DM Sans"/>
                <a:sym typeface="DM Sans"/>
              </a:rPr>
              <a:t>?</a:t>
            </a:r>
            <a:endParaRPr sz="2400">
              <a:latin typeface="DM Sans"/>
              <a:ea typeface="DM Sans"/>
              <a:cs typeface="DM Sans"/>
              <a:sym typeface="DM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381" name="Shape 381"/>
        <p:cNvGrpSpPr/>
        <p:nvPr/>
      </p:nvGrpSpPr>
      <p:grpSpPr>
        <a:xfrm>
          <a:off x="0" y="0"/>
          <a:ext cx="0" cy="0"/>
          <a:chOff x="0" y="0"/>
          <a:chExt cx="0" cy="0"/>
        </a:xfrm>
      </p:grpSpPr>
      <p:sp>
        <p:nvSpPr>
          <p:cNvPr id="382" name="Google Shape;382;p42"/>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 name="Google Shape;383;p42"/>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84" name="Google Shape;384;p42"/>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Main Idea</a:t>
            </a:r>
            <a:endParaRPr sz="4800">
              <a:latin typeface="Merriweather"/>
              <a:ea typeface="Merriweather"/>
              <a:cs typeface="Merriweather"/>
              <a:sym typeface="Merriweather"/>
            </a:endParaRPr>
          </a:p>
        </p:txBody>
      </p:sp>
      <p:pic>
        <p:nvPicPr>
          <p:cNvPr id="385" name="Google Shape;385;p42"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86" name="Google Shape;386;p42"/>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387" name="Google Shape;387;p42"/>
          <p:cNvSpPr txBox="1"/>
          <p:nvPr/>
        </p:nvSpPr>
        <p:spPr>
          <a:xfrm>
            <a:off x="308150" y="1490400"/>
            <a:ext cx="40353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5">
                  <a:extLst>
                    <a:ext uri="{A12FA001-AC4F-418D-AE19-62706E023703}">
                      <ahyp:hlinkClr val="tx"/>
                    </a:ext>
                  </a:extLst>
                </a:hlinkClick>
              </a:rPr>
              <a:t>Challenges of Winter in the Midwest</a:t>
            </a:r>
            <a:r>
              <a:rPr lang="en" sz="2400" u="sng">
                <a:solidFill>
                  <a:srgbClr val="C6DED9"/>
                </a:solidFill>
                <a:latin typeface="DM Sans"/>
                <a:ea typeface="DM Sans"/>
                <a:cs typeface="DM Sans"/>
                <a:sym typeface="DM Sans"/>
                <a:hlinkClick r:id="rId6">
                  <a:extLst>
                    <a:ext uri="{A12FA001-AC4F-418D-AE19-62706E023703}">
                      <ahyp:hlinkClr val="tx"/>
                    </a:ext>
                  </a:extLst>
                </a:hlinkClick>
              </a:rPr>
              <a:t>.</a:t>
            </a:r>
            <a:r>
              <a:rPr b="1" lang="en" sz="2400" u="sng">
                <a:solidFill>
                  <a:srgbClr val="C6DED9"/>
                </a:solidFill>
                <a:latin typeface="DM Sans"/>
                <a:ea typeface="DM Sans"/>
                <a:cs typeface="DM Sans"/>
                <a:sym typeface="DM Sans"/>
                <a:hlinkClick r:id="rId7">
                  <a:extLst>
                    <a:ext uri="{A12FA001-AC4F-418D-AE19-62706E023703}">
                      <ahyp:hlinkClr val="tx"/>
                    </a:ext>
                  </a:extLst>
                </a:hlinkClick>
              </a:rPr>
              <a:t>”</a:t>
            </a:r>
            <a:endParaRPr sz="2400">
              <a:solidFill>
                <a:srgbClr val="C6DED9"/>
              </a:solidFill>
              <a:latin typeface="DM Sans"/>
              <a:ea typeface="DM Sans"/>
              <a:cs typeface="DM Sans"/>
              <a:sym typeface="DM Sans"/>
            </a:endParaRPr>
          </a:p>
          <a:p>
            <a:pPr indent="0" lvl="0" marL="0" rtl="0" algn="r">
              <a:spcBef>
                <a:spcPts val="0"/>
              </a:spcBef>
              <a:spcAft>
                <a:spcPts val="0"/>
              </a:spcAft>
              <a:buNone/>
            </a:pPr>
            <a:r>
              <a:t/>
            </a:r>
            <a:endParaRPr sz="2400">
              <a:solidFill>
                <a:srgbClr val="FFFFFF"/>
              </a:solidFill>
              <a:latin typeface="DM Sans"/>
              <a:ea typeface="DM Sans"/>
              <a:cs typeface="DM Sans"/>
              <a:sym typeface="DM Sans"/>
            </a:endParaRPr>
          </a:p>
        </p:txBody>
      </p:sp>
      <p:sp>
        <p:nvSpPr>
          <p:cNvPr id="388" name="Google Shape;388;p42"/>
          <p:cNvSpPr txBox="1"/>
          <p:nvPr/>
        </p:nvSpPr>
        <p:spPr>
          <a:xfrm>
            <a:off x="4800600" y="1490400"/>
            <a:ext cx="4114800" cy="21357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Identify the topic.</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t/>
            </a:r>
            <a:endParaRPr sz="3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Snow in the Midwest.</a:t>
            </a:r>
            <a:endParaRPr sz="2400">
              <a:solidFill>
                <a:srgbClr val="FFFFFF"/>
              </a:solidFill>
              <a:latin typeface="DM Sans"/>
              <a:ea typeface="DM Sans"/>
              <a:cs typeface="DM Sans"/>
              <a:sym typeface="DM Sans"/>
            </a:endParaRPr>
          </a:p>
          <a:p>
            <a:pPr indent="0" lvl="0" marL="0" rtl="0" algn="l">
              <a:spcBef>
                <a:spcPts val="0"/>
              </a:spcBef>
              <a:spcAft>
                <a:spcPts val="0"/>
              </a:spcAft>
              <a:buNone/>
            </a:pPr>
            <a:r>
              <a:t/>
            </a:r>
            <a:endParaRPr>
              <a:solidFill>
                <a:srgbClr val="FFFFFF"/>
              </a:solidFill>
              <a:latin typeface="DM Sans"/>
              <a:ea typeface="DM Sans"/>
              <a:cs typeface="DM Sans"/>
              <a:sym typeface="DM Sans"/>
            </a:endParaRPr>
          </a:p>
          <a:p>
            <a:pPr indent="0" lvl="0" marL="0" rtl="0" algn="l">
              <a:spcBef>
                <a:spcPts val="0"/>
              </a:spcBef>
              <a:spcAft>
                <a:spcPts val="0"/>
              </a:spcAft>
              <a:buNone/>
            </a:pPr>
            <a:r>
              <a:rPr b="1" lang="en" sz="2400">
                <a:solidFill>
                  <a:srgbClr val="FFFFFF"/>
                </a:solidFill>
                <a:latin typeface="DM Sans"/>
                <a:ea typeface="DM Sans"/>
                <a:cs typeface="DM Sans"/>
                <a:sym typeface="DM Sans"/>
              </a:rPr>
              <a:t>Identify what the author is saying about the topic.</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t/>
            </a:r>
            <a:endParaRPr sz="3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Midwest snow is challenging.</a:t>
            </a:r>
            <a:endParaRPr sz="2400">
              <a:solidFill>
                <a:srgbClr val="FFFFFF"/>
              </a:solidFill>
              <a:latin typeface="DM Sans"/>
              <a:ea typeface="DM Sans"/>
              <a:cs typeface="DM Sans"/>
              <a:sym typeface="D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392" name="Shape 392"/>
        <p:cNvGrpSpPr/>
        <p:nvPr/>
      </p:nvGrpSpPr>
      <p:grpSpPr>
        <a:xfrm>
          <a:off x="0" y="0"/>
          <a:ext cx="0" cy="0"/>
          <a:chOff x="0" y="0"/>
          <a:chExt cx="0" cy="0"/>
        </a:xfrm>
      </p:grpSpPr>
      <p:sp>
        <p:nvSpPr>
          <p:cNvPr id="393" name="Google Shape;393;p43"/>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4" name="Google Shape;394;p43"/>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95" name="Google Shape;395;p43"/>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Main Idea</a:t>
            </a:r>
            <a:endParaRPr sz="4800">
              <a:latin typeface="Merriweather"/>
              <a:ea typeface="Merriweather"/>
              <a:cs typeface="Merriweather"/>
              <a:sym typeface="Merriweather"/>
            </a:endParaRPr>
          </a:p>
        </p:txBody>
      </p:sp>
      <p:pic>
        <p:nvPicPr>
          <p:cNvPr id="396" name="Google Shape;396;p43"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97" name="Google Shape;397;p43"/>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398" name="Google Shape;398;p43"/>
          <p:cNvSpPr txBox="1"/>
          <p:nvPr/>
        </p:nvSpPr>
        <p:spPr>
          <a:xfrm>
            <a:off x="4800600" y="1490400"/>
            <a:ext cx="4114800" cy="15105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Identify </a:t>
            </a:r>
            <a:r>
              <a:rPr b="1" lang="en" sz="2400">
                <a:solidFill>
                  <a:srgbClr val="FFFFFF"/>
                </a:solidFill>
                <a:latin typeface="DM Sans"/>
                <a:ea typeface="DM Sans"/>
                <a:cs typeface="DM Sans"/>
                <a:sym typeface="DM Sans"/>
              </a:rPr>
              <a:t>the main idea.</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t/>
            </a:r>
            <a:endParaRPr sz="3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In the Midwest, snow can cause many challenges to everyday life.</a:t>
            </a:r>
            <a:endParaRPr sz="2400">
              <a:solidFill>
                <a:srgbClr val="FFFFFF"/>
              </a:solidFill>
              <a:latin typeface="DM Sans"/>
              <a:ea typeface="DM Sans"/>
              <a:cs typeface="DM Sans"/>
              <a:sym typeface="DM Sans"/>
            </a:endParaRPr>
          </a:p>
        </p:txBody>
      </p:sp>
      <p:sp>
        <p:nvSpPr>
          <p:cNvPr id="399" name="Google Shape;399;p43"/>
          <p:cNvSpPr txBox="1"/>
          <p:nvPr/>
        </p:nvSpPr>
        <p:spPr>
          <a:xfrm>
            <a:off x="308150" y="1490400"/>
            <a:ext cx="40353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5">
                  <a:extLst>
                    <a:ext uri="{A12FA001-AC4F-418D-AE19-62706E023703}">
                      <ahyp:hlinkClr val="tx"/>
                    </a:ext>
                  </a:extLst>
                </a:hlinkClick>
              </a:rPr>
              <a:t>Challenges of Winter in the Midwest</a:t>
            </a:r>
            <a:r>
              <a:rPr lang="en" sz="2400" u="sng">
                <a:solidFill>
                  <a:srgbClr val="C6DED9"/>
                </a:solidFill>
                <a:latin typeface="DM Sans"/>
                <a:ea typeface="DM Sans"/>
                <a:cs typeface="DM Sans"/>
                <a:sym typeface="DM Sans"/>
                <a:hlinkClick r:id="rId6">
                  <a:extLst>
                    <a:ext uri="{A12FA001-AC4F-418D-AE19-62706E023703}">
                      <ahyp:hlinkClr val="tx"/>
                    </a:ext>
                  </a:extLst>
                </a:hlinkClick>
              </a:rPr>
              <a:t>.</a:t>
            </a:r>
            <a:r>
              <a:rPr b="1" lang="en" sz="2400" u="sng">
                <a:solidFill>
                  <a:srgbClr val="C6DED9"/>
                </a:solidFill>
                <a:latin typeface="DM Sans"/>
                <a:ea typeface="DM Sans"/>
                <a:cs typeface="DM Sans"/>
                <a:sym typeface="DM Sans"/>
                <a:hlinkClick r:id="rId7">
                  <a:extLst>
                    <a:ext uri="{A12FA001-AC4F-418D-AE19-62706E023703}">
                      <ahyp:hlinkClr val="tx"/>
                    </a:ext>
                  </a:extLst>
                </a:hlinkClick>
              </a:rPr>
              <a:t>”</a:t>
            </a:r>
            <a:endParaRPr sz="2400">
              <a:solidFill>
                <a:srgbClr val="C6DED9"/>
              </a:solidFill>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84F56"/>
        </a:solidFill>
      </p:bgPr>
    </p:bg>
    <p:spTree>
      <p:nvGrpSpPr>
        <p:cNvPr id="403" name="Shape 403"/>
        <p:cNvGrpSpPr/>
        <p:nvPr/>
      </p:nvGrpSpPr>
      <p:grpSpPr>
        <a:xfrm>
          <a:off x="0" y="0"/>
          <a:ext cx="0" cy="0"/>
          <a:chOff x="0" y="0"/>
          <a:chExt cx="0" cy="0"/>
        </a:xfrm>
      </p:grpSpPr>
      <p:sp>
        <p:nvSpPr>
          <p:cNvPr id="404" name="Google Shape;404;p44"/>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5" name="Google Shape;405;p44"/>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06" name="Google Shape;406;p44"/>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Main Idea</a:t>
            </a:r>
            <a:endParaRPr sz="4800">
              <a:latin typeface="Merriweather"/>
              <a:ea typeface="Merriweather"/>
              <a:cs typeface="Merriweather"/>
              <a:sym typeface="Merriweather"/>
            </a:endParaRPr>
          </a:p>
        </p:txBody>
      </p:sp>
      <p:sp>
        <p:nvSpPr>
          <p:cNvPr id="407" name="Google Shape;407;p44"/>
          <p:cNvSpPr txBox="1"/>
          <p:nvPr/>
        </p:nvSpPr>
        <p:spPr>
          <a:xfrm>
            <a:off x="228600" y="14904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4">
                  <a:extLst>
                    <a:ext uri="{A12FA001-AC4F-418D-AE19-62706E023703}">
                      <ahyp:hlinkClr val="tx"/>
                    </a:ext>
                  </a:extLst>
                </a:hlinkClick>
              </a:rPr>
              <a:t>Frankenstein; Or, the Modern Prometheus</a:t>
            </a:r>
            <a:r>
              <a:rPr lang="en" sz="2400" u="sng">
                <a:solidFill>
                  <a:srgbClr val="C6DED9"/>
                </a:solidFill>
                <a:latin typeface="DM Sans"/>
                <a:ea typeface="DM Sans"/>
                <a:cs typeface="DM Sans"/>
                <a:sym typeface="DM Sans"/>
                <a:hlinkClick r:id="rId5">
                  <a:extLst>
                    <a:ext uri="{A12FA001-AC4F-418D-AE19-62706E023703}">
                      <ahyp:hlinkClr val="tx"/>
                    </a:ext>
                  </a:extLst>
                </a:hlinkClick>
              </a:rPr>
              <a:t>.</a:t>
            </a:r>
            <a:r>
              <a:rPr b="1" lang="en" sz="2400" u="sng">
                <a:solidFill>
                  <a:srgbClr val="C6DED9"/>
                </a:solidFill>
                <a:latin typeface="DM Sans"/>
                <a:ea typeface="DM Sans"/>
                <a:cs typeface="DM Sans"/>
                <a:sym typeface="DM Sans"/>
                <a:hlinkClick r:id="rId6">
                  <a:extLst>
                    <a:ext uri="{A12FA001-AC4F-418D-AE19-62706E023703}">
                      <ahyp:hlinkClr val="tx"/>
                    </a:ext>
                  </a:extLst>
                </a:hlinkClick>
              </a:rPr>
              <a:t>”</a:t>
            </a:r>
            <a:endParaRPr b="1" sz="2400">
              <a:solidFill>
                <a:srgbClr val="C6DED9"/>
              </a:solidFill>
              <a:latin typeface="DM Sans"/>
              <a:ea typeface="DM Sans"/>
              <a:cs typeface="DM Sans"/>
              <a:sym typeface="DM Sans"/>
            </a:endParaRPr>
          </a:p>
          <a:p>
            <a:pPr indent="0" lvl="0" marL="0" rtl="0" algn="r">
              <a:spcBef>
                <a:spcPts val="0"/>
              </a:spcBef>
              <a:spcAft>
                <a:spcPts val="0"/>
              </a:spcAft>
              <a:buNone/>
            </a:pPr>
            <a:r>
              <a:t/>
            </a:r>
            <a:endParaRPr sz="2400">
              <a:solidFill>
                <a:srgbClr val="FFFFFF"/>
              </a:solidFill>
              <a:latin typeface="DM Sans"/>
              <a:ea typeface="DM Sans"/>
              <a:cs typeface="DM Sans"/>
              <a:sym typeface="DM Sans"/>
            </a:endParaRPr>
          </a:p>
        </p:txBody>
      </p:sp>
      <p:pic>
        <p:nvPicPr>
          <p:cNvPr id="408" name="Google Shape;408;p44" title="1.png"/>
          <p:cNvPicPr preferRelativeResize="0"/>
          <p:nvPr/>
        </p:nvPicPr>
        <p:blipFill>
          <a:blip r:embed="rId7">
            <a:alphaModFix/>
          </a:blip>
          <a:stretch>
            <a:fillRect/>
          </a:stretch>
        </p:blipFill>
        <p:spPr>
          <a:xfrm>
            <a:off x="228600" y="228600"/>
            <a:ext cx="1033200" cy="1033200"/>
          </a:xfrm>
          <a:prstGeom prst="rect">
            <a:avLst/>
          </a:prstGeom>
          <a:noFill/>
          <a:ln>
            <a:noFill/>
          </a:ln>
        </p:spPr>
      </p:pic>
      <p:sp>
        <p:nvSpPr>
          <p:cNvPr id="409" name="Google Shape;409;p44"/>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410" name="Google Shape;410;p44"/>
          <p:cNvSpPr txBox="1"/>
          <p:nvPr/>
        </p:nvSpPr>
        <p:spPr>
          <a:xfrm>
            <a:off x="4573537" y="1490400"/>
            <a:ext cx="4390500" cy="738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What is the main idea of this excerpt?</a:t>
            </a:r>
            <a:endParaRPr sz="2200">
              <a:solidFill>
                <a:srgbClr val="FFFFFF"/>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84F56"/>
        </a:solidFill>
      </p:bgPr>
    </p:bg>
    <p:spTree>
      <p:nvGrpSpPr>
        <p:cNvPr id="414" name="Shape 414"/>
        <p:cNvGrpSpPr/>
        <p:nvPr/>
      </p:nvGrpSpPr>
      <p:grpSpPr>
        <a:xfrm>
          <a:off x="0" y="0"/>
          <a:ext cx="0" cy="0"/>
          <a:chOff x="0" y="0"/>
          <a:chExt cx="0" cy="0"/>
        </a:xfrm>
      </p:grpSpPr>
      <p:sp>
        <p:nvSpPr>
          <p:cNvPr id="415" name="Google Shape;415;p45"/>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6" name="Google Shape;416;p45"/>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17" name="Google Shape;417;p45"/>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Main Idea</a:t>
            </a:r>
            <a:endParaRPr sz="4800">
              <a:latin typeface="Merriweather"/>
              <a:ea typeface="Merriweather"/>
              <a:cs typeface="Merriweather"/>
              <a:sym typeface="Merriweather"/>
            </a:endParaRPr>
          </a:p>
        </p:txBody>
      </p:sp>
      <p:sp>
        <p:nvSpPr>
          <p:cNvPr id="418" name="Google Shape;418;p45"/>
          <p:cNvSpPr txBox="1"/>
          <p:nvPr/>
        </p:nvSpPr>
        <p:spPr>
          <a:xfrm>
            <a:off x="228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4">
                  <a:extLst>
                    <a:ext uri="{A12FA001-AC4F-418D-AE19-62706E023703}">
                      <ahyp:hlinkClr val="tx"/>
                    </a:ext>
                  </a:extLst>
                </a:hlinkClick>
              </a:rPr>
              <a:t>Frankenstein; Or, the Modern Prometheus</a:t>
            </a:r>
            <a:r>
              <a:rPr lang="en" sz="2400" u="sng">
                <a:solidFill>
                  <a:srgbClr val="C6DED9"/>
                </a:solidFill>
                <a:latin typeface="DM Sans"/>
                <a:ea typeface="DM Sans"/>
                <a:cs typeface="DM Sans"/>
                <a:sym typeface="DM Sans"/>
                <a:hlinkClick r:id="rId5">
                  <a:extLst>
                    <a:ext uri="{A12FA001-AC4F-418D-AE19-62706E023703}">
                      <ahyp:hlinkClr val="tx"/>
                    </a:ext>
                  </a:extLst>
                </a:hlinkClick>
              </a:rPr>
              <a:t>.</a:t>
            </a:r>
            <a:r>
              <a:rPr b="1" lang="en" sz="2400" u="sng">
                <a:solidFill>
                  <a:srgbClr val="C6DED9"/>
                </a:solidFill>
                <a:latin typeface="DM Sans"/>
                <a:ea typeface="DM Sans"/>
                <a:cs typeface="DM Sans"/>
                <a:sym typeface="DM Sans"/>
                <a:hlinkClick r:id="rId6">
                  <a:extLst>
                    <a:ext uri="{A12FA001-AC4F-418D-AE19-62706E023703}">
                      <ahyp:hlinkClr val="tx"/>
                    </a:ext>
                  </a:extLst>
                </a:hlinkClick>
              </a:rPr>
              <a:t>”</a:t>
            </a:r>
            <a:endParaRPr sz="2400">
              <a:solidFill>
                <a:srgbClr val="C6DED9"/>
              </a:solidFill>
              <a:latin typeface="DM Sans"/>
              <a:ea typeface="DM Sans"/>
              <a:cs typeface="DM Sans"/>
              <a:sym typeface="DM Sans"/>
            </a:endParaRPr>
          </a:p>
        </p:txBody>
      </p:sp>
      <p:pic>
        <p:nvPicPr>
          <p:cNvPr id="419" name="Google Shape;419;p45" title="1.png"/>
          <p:cNvPicPr preferRelativeResize="0"/>
          <p:nvPr/>
        </p:nvPicPr>
        <p:blipFill>
          <a:blip r:embed="rId7">
            <a:alphaModFix/>
          </a:blip>
          <a:stretch>
            <a:fillRect/>
          </a:stretch>
        </p:blipFill>
        <p:spPr>
          <a:xfrm>
            <a:off x="228600" y="228600"/>
            <a:ext cx="1033200" cy="1033200"/>
          </a:xfrm>
          <a:prstGeom prst="rect">
            <a:avLst/>
          </a:prstGeom>
          <a:noFill/>
          <a:ln>
            <a:noFill/>
          </a:ln>
        </p:spPr>
      </p:pic>
      <p:sp>
        <p:nvSpPr>
          <p:cNvPr id="420" name="Google Shape;420;p45"/>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421" name="Google Shape;421;p45"/>
          <p:cNvSpPr txBox="1"/>
          <p:nvPr/>
        </p:nvSpPr>
        <p:spPr>
          <a:xfrm>
            <a:off x="4573537" y="1490400"/>
            <a:ext cx="43905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Identify the topic.</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Creature’s experiences.</a:t>
            </a:r>
            <a:endParaRPr sz="2400">
              <a:solidFill>
                <a:srgbClr val="FFFFFF"/>
              </a:solidFill>
              <a:latin typeface="DM Sans"/>
              <a:ea typeface="DM Sans"/>
              <a:cs typeface="DM Sans"/>
              <a:sym typeface="DM Sans"/>
            </a:endParaRPr>
          </a:p>
          <a:p>
            <a:pPr indent="0" lvl="0" marL="0" rtl="0" algn="l">
              <a:spcBef>
                <a:spcPts val="0"/>
              </a:spcBef>
              <a:spcAft>
                <a:spcPts val="0"/>
              </a:spcAft>
              <a:buNone/>
            </a:pPr>
            <a:r>
              <a:t/>
            </a:r>
            <a:endParaRPr sz="2400">
              <a:solidFill>
                <a:srgbClr val="FFFFFF"/>
              </a:solidFill>
              <a:latin typeface="DM Sans"/>
              <a:ea typeface="DM Sans"/>
              <a:cs typeface="DM Sans"/>
              <a:sym typeface="DM Sans"/>
            </a:endParaRPr>
          </a:p>
          <a:p>
            <a:pPr indent="0" lvl="0" marL="0" rtl="0" algn="l">
              <a:spcBef>
                <a:spcPts val="0"/>
              </a:spcBef>
              <a:spcAft>
                <a:spcPts val="0"/>
              </a:spcAft>
              <a:buNone/>
            </a:pPr>
            <a:r>
              <a:rPr b="1" lang="en" sz="2400">
                <a:solidFill>
                  <a:schemeClr val="lt1"/>
                </a:solidFill>
                <a:latin typeface="DM Sans"/>
                <a:ea typeface="DM Sans"/>
                <a:cs typeface="DM Sans"/>
                <a:sym typeface="DM Sans"/>
              </a:rPr>
              <a:t>Identify what the author is saying about the topic.</a:t>
            </a:r>
            <a:endParaRPr b="1" sz="24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He is rejected and struggles to survive.</a:t>
            </a:r>
            <a:endParaRPr sz="2400">
              <a:solidFill>
                <a:schemeClr val="lt1"/>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84F56"/>
        </a:solidFill>
      </p:bgPr>
    </p:bg>
    <p:spTree>
      <p:nvGrpSpPr>
        <p:cNvPr id="425" name="Shape 425"/>
        <p:cNvGrpSpPr/>
        <p:nvPr/>
      </p:nvGrpSpPr>
      <p:grpSpPr>
        <a:xfrm>
          <a:off x="0" y="0"/>
          <a:ext cx="0" cy="0"/>
          <a:chOff x="0" y="0"/>
          <a:chExt cx="0" cy="0"/>
        </a:xfrm>
      </p:grpSpPr>
      <p:sp>
        <p:nvSpPr>
          <p:cNvPr id="426" name="Google Shape;426;p46"/>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 name="Google Shape;427;p46"/>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28" name="Google Shape;428;p46"/>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Main Idea</a:t>
            </a:r>
            <a:endParaRPr sz="4800">
              <a:latin typeface="Merriweather"/>
              <a:ea typeface="Merriweather"/>
              <a:cs typeface="Merriweather"/>
              <a:sym typeface="Merriweather"/>
            </a:endParaRPr>
          </a:p>
        </p:txBody>
      </p:sp>
      <p:sp>
        <p:nvSpPr>
          <p:cNvPr id="429" name="Google Shape;429;p46"/>
          <p:cNvSpPr txBox="1"/>
          <p:nvPr/>
        </p:nvSpPr>
        <p:spPr>
          <a:xfrm>
            <a:off x="228600" y="14904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4">
                  <a:extLst>
                    <a:ext uri="{A12FA001-AC4F-418D-AE19-62706E023703}">
                      <ahyp:hlinkClr val="tx"/>
                    </a:ext>
                  </a:extLst>
                </a:hlinkClick>
              </a:rPr>
              <a:t>Frankenstein; Or, the Modern Prometheus</a:t>
            </a:r>
            <a:r>
              <a:rPr lang="en" sz="2400" u="sng">
                <a:solidFill>
                  <a:srgbClr val="C6DED9"/>
                </a:solidFill>
                <a:latin typeface="DM Sans"/>
                <a:ea typeface="DM Sans"/>
                <a:cs typeface="DM Sans"/>
                <a:sym typeface="DM Sans"/>
                <a:hlinkClick r:id="rId5">
                  <a:extLst>
                    <a:ext uri="{A12FA001-AC4F-418D-AE19-62706E023703}">
                      <ahyp:hlinkClr val="tx"/>
                    </a:ext>
                  </a:extLst>
                </a:hlinkClick>
              </a:rPr>
              <a:t>.</a:t>
            </a:r>
            <a:r>
              <a:rPr b="1" lang="en" sz="2400" u="sng">
                <a:solidFill>
                  <a:srgbClr val="C6DED9"/>
                </a:solidFill>
                <a:latin typeface="DM Sans"/>
                <a:ea typeface="DM Sans"/>
                <a:cs typeface="DM Sans"/>
                <a:sym typeface="DM Sans"/>
                <a:hlinkClick r:id="rId6">
                  <a:extLst>
                    <a:ext uri="{A12FA001-AC4F-418D-AE19-62706E023703}">
                      <ahyp:hlinkClr val="tx"/>
                    </a:ext>
                  </a:extLst>
                </a:hlinkClick>
              </a:rPr>
              <a:t>”</a:t>
            </a:r>
            <a:endParaRPr b="1" sz="2400">
              <a:solidFill>
                <a:srgbClr val="C6DED9"/>
              </a:solidFill>
              <a:latin typeface="DM Sans"/>
              <a:ea typeface="DM Sans"/>
              <a:cs typeface="DM Sans"/>
              <a:sym typeface="DM Sans"/>
            </a:endParaRPr>
          </a:p>
          <a:p>
            <a:pPr indent="0" lvl="0" marL="0" rtl="0" algn="r">
              <a:spcBef>
                <a:spcPts val="0"/>
              </a:spcBef>
              <a:spcAft>
                <a:spcPts val="0"/>
              </a:spcAft>
              <a:buNone/>
            </a:pPr>
            <a:r>
              <a:t/>
            </a:r>
            <a:endParaRPr sz="2400">
              <a:solidFill>
                <a:srgbClr val="FFFFFF"/>
              </a:solidFill>
              <a:latin typeface="DM Sans"/>
              <a:ea typeface="DM Sans"/>
              <a:cs typeface="DM Sans"/>
              <a:sym typeface="DM Sans"/>
            </a:endParaRPr>
          </a:p>
        </p:txBody>
      </p:sp>
      <p:pic>
        <p:nvPicPr>
          <p:cNvPr id="430" name="Google Shape;430;p46" title="1.png"/>
          <p:cNvPicPr preferRelativeResize="0"/>
          <p:nvPr/>
        </p:nvPicPr>
        <p:blipFill>
          <a:blip r:embed="rId7">
            <a:alphaModFix/>
          </a:blip>
          <a:stretch>
            <a:fillRect/>
          </a:stretch>
        </p:blipFill>
        <p:spPr>
          <a:xfrm>
            <a:off x="228600" y="228600"/>
            <a:ext cx="1033200" cy="1033200"/>
          </a:xfrm>
          <a:prstGeom prst="rect">
            <a:avLst/>
          </a:prstGeom>
          <a:noFill/>
          <a:ln>
            <a:noFill/>
          </a:ln>
        </p:spPr>
      </p:pic>
      <p:sp>
        <p:nvSpPr>
          <p:cNvPr id="431" name="Google Shape;431;p46"/>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432" name="Google Shape;432;p46"/>
          <p:cNvSpPr txBox="1"/>
          <p:nvPr/>
        </p:nvSpPr>
        <p:spPr>
          <a:xfrm>
            <a:off x="4573537" y="1490400"/>
            <a:ext cx="43905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en" sz="2400">
                <a:solidFill>
                  <a:schemeClr val="lt1"/>
                </a:solidFill>
                <a:latin typeface="DM Sans"/>
                <a:ea typeface="DM Sans"/>
                <a:cs typeface="DM Sans"/>
                <a:sym typeface="DM Sans"/>
              </a:rPr>
              <a:t>What is the main idea of this excerpt?</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The creature’s experiences show he is rejected by humans and struggles to survive in a new and unfamiliar world.</a:t>
            </a:r>
            <a:endParaRPr sz="2400">
              <a:solidFill>
                <a:srgbClr val="FFFFFF"/>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436" name="Shape 436"/>
        <p:cNvGrpSpPr/>
        <p:nvPr/>
      </p:nvGrpSpPr>
      <p:grpSpPr>
        <a:xfrm>
          <a:off x="0" y="0"/>
          <a:ext cx="0" cy="0"/>
          <a:chOff x="0" y="0"/>
          <a:chExt cx="0" cy="0"/>
        </a:xfrm>
      </p:grpSpPr>
      <p:sp>
        <p:nvSpPr>
          <p:cNvPr id="437" name="Google Shape;437;p47"/>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8" name="Google Shape;438;p47"/>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39" name="Google Shape;439;p47"/>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Theme</a:t>
            </a:r>
            <a:endParaRPr sz="4800">
              <a:latin typeface="Merriweather"/>
              <a:ea typeface="Merriweather"/>
              <a:cs typeface="Merriweather"/>
              <a:sym typeface="Merriweather"/>
            </a:endParaRPr>
          </a:p>
        </p:txBody>
      </p:sp>
      <p:sp>
        <p:nvSpPr>
          <p:cNvPr id="440" name="Google Shape;440;p47"/>
          <p:cNvSpPr txBox="1"/>
          <p:nvPr/>
        </p:nvSpPr>
        <p:spPr>
          <a:xfrm>
            <a:off x="228600" y="1490400"/>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The theme is the </a:t>
            </a:r>
            <a:r>
              <a:rPr b="1" lang="en" sz="2400">
                <a:solidFill>
                  <a:srgbClr val="FFFFFF"/>
                </a:solidFill>
                <a:latin typeface="DM Sans"/>
                <a:ea typeface="DM Sans"/>
                <a:cs typeface="DM Sans"/>
                <a:sym typeface="DM Sans"/>
              </a:rPr>
              <a:t>message</a:t>
            </a:r>
            <a:r>
              <a:rPr lang="en" sz="2400">
                <a:solidFill>
                  <a:srgbClr val="FFFFFF"/>
                </a:solidFill>
                <a:latin typeface="DM Sans"/>
                <a:ea typeface="DM Sans"/>
                <a:cs typeface="DM Sans"/>
                <a:sym typeface="DM Sans"/>
              </a:rPr>
              <a:t> or </a:t>
            </a:r>
            <a:r>
              <a:rPr b="1" lang="en" sz="2400">
                <a:solidFill>
                  <a:srgbClr val="FFFFFF"/>
                </a:solidFill>
                <a:latin typeface="DM Sans"/>
                <a:ea typeface="DM Sans"/>
                <a:cs typeface="DM Sans"/>
                <a:sym typeface="DM Sans"/>
              </a:rPr>
              <a:t>life lesson</a:t>
            </a:r>
            <a:r>
              <a:rPr lang="en" sz="2400">
                <a:solidFill>
                  <a:srgbClr val="FFFFFF"/>
                </a:solidFill>
                <a:latin typeface="DM Sans"/>
                <a:ea typeface="DM Sans"/>
                <a:cs typeface="DM Sans"/>
                <a:sym typeface="DM Sans"/>
              </a:rPr>
              <a:t> that the author wants the reader to understand.</a:t>
            </a:r>
            <a:endParaRPr sz="2400">
              <a:solidFill>
                <a:srgbClr val="FFFFFF"/>
              </a:solidFill>
              <a:latin typeface="DM Sans"/>
              <a:ea typeface="DM Sans"/>
              <a:cs typeface="DM Sans"/>
              <a:sym typeface="DM Sans"/>
            </a:endParaRPr>
          </a:p>
          <a:p>
            <a:pPr indent="0" lvl="0" marL="0" rtl="0" algn="r">
              <a:spcBef>
                <a:spcPts val="0"/>
              </a:spcBef>
              <a:spcAft>
                <a:spcPts val="0"/>
              </a:spcAft>
              <a:buNone/>
            </a:pPr>
            <a:r>
              <a:rPr lang="en" sz="2400">
                <a:solidFill>
                  <a:srgbClr val="FFFFFF"/>
                </a:solidFill>
                <a:latin typeface="DM Sans"/>
                <a:ea typeface="DM Sans"/>
                <a:cs typeface="DM Sans"/>
                <a:sym typeface="DM Sans"/>
              </a:rPr>
              <a:t>Think: What is the </a:t>
            </a:r>
            <a:r>
              <a:rPr lang="en" sz="2400">
                <a:solidFill>
                  <a:srgbClr val="FFFFFF"/>
                </a:solidFill>
                <a:latin typeface="DM Sans"/>
                <a:ea typeface="DM Sans"/>
                <a:cs typeface="DM Sans"/>
                <a:sym typeface="DM Sans"/>
              </a:rPr>
              <a:t>author</a:t>
            </a:r>
            <a:r>
              <a:rPr lang="en" sz="2400">
                <a:solidFill>
                  <a:srgbClr val="FFFFFF"/>
                </a:solidFill>
                <a:latin typeface="DM Sans"/>
                <a:ea typeface="DM Sans"/>
                <a:cs typeface="DM Sans"/>
                <a:sym typeface="DM Sans"/>
              </a:rPr>
              <a:t> trying to say by telling this story the way they did?</a:t>
            </a:r>
            <a:endParaRPr b="1" sz="2400">
              <a:solidFill>
                <a:srgbClr val="FFFFFF"/>
              </a:solidFill>
              <a:latin typeface="DM Sans"/>
              <a:ea typeface="DM Sans"/>
              <a:cs typeface="DM Sans"/>
              <a:sym typeface="DM Sans"/>
            </a:endParaRPr>
          </a:p>
        </p:txBody>
      </p:sp>
      <p:pic>
        <p:nvPicPr>
          <p:cNvPr id="441" name="Google Shape;441;p47"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42" name="Google Shape;442;p47"/>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443" name="Google Shape;443;p47"/>
          <p:cNvSpPr txBox="1"/>
          <p:nvPr/>
        </p:nvSpPr>
        <p:spPr>
          <a:xfrm>
            <a:off x="4800600" y="1490400"/>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To find the theme, think about important moments in the story, what that reveals about the character(s), and consider what lessons you can learn from the story.</a:t>
            </a:r>
            <a:endParaRPr sz="2400">
              <a:solidFill>
                <a:srgbClr val="FFFFFF"/>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447" name="Shape 447"/>
        <p:cNvGrpSpPr/>
        <p:nvPr/>
      </p:nvGrpSpPr>
      <p:grpSpPr>
        <a:xfrm>
          <a:off x="0" y="0"/>
          <a:ext cx="0" cy="0"/>
          <a:chOff x="0" y="0"/>
          <a:chExt cx="0" cy="0"/>
        </a:xfrm>
      </p:grpSpPr>
      <p:sp>
        <p:nvSpPr>
          <p:cNvPr id="448" name="Google Shape;448;p48"/>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9" name="Google Shape;449;p48"/>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50" name="Google Shape;450;p48"/>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Theme</a:t>
            </a:r>
            <a:endParaRPr sz="4800">
              <a:latin typeface="Merriweather"/>
              <a:ea typeface="Merriweather"/>
              <a:cs typeface="Merriweather"/>
              <a:sym typeface="Merriweather"/>
            </a:endParaRPr>
          </a:p>
        </p:txBody>
      </p:sp>
      <p:sp>
        <p:nvSpPr>
          <p:cNvPr id="451" name="Google Shape;451;p48"/>
          <p:cNvSpPr txBox="1"/>
          <p:nvPr/>
        </p:nvSpPr>
        <p:spPr>
          <a:xfrm>
            <a:off x="228600" y="1490400"/>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Always avoid themes that are too specific (including character names). Aim for a complete sentence that can be applied to life in general.</a:t>
            </a:r>
            <a:endParaRPr b="1" sz="2400">
              <a:solidFill>
                <a:srgbClr val="FFFFFF"/>
              </a:solidFill>
              <a:latin typeface="DM Sans"/>
              <a:ea typeface="DM Sans"/>
              <a:cs typeface="DM Sans"/>
              <a:sym typeface="DM Sans"/>
            </a:endParaRPr>
          </a:p>
        </p:txBody>
      </p:sp>
      <p:pic>
        <p:nvPicPr>
          <p:cNvPr id="452" name="Google Shape;452;p48"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53" name="Google Shape;453;p48"/>
          <p:cNvSpPr txBox="1"/>
          <p:nvPr/>
        </p:nvSpPr>
        <p:spPr>
          <a:xfrm>
            <a:off x="4800600" y="1490400"/>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There can be multiple themes in a passage, so always look for the theme that best matches the topic. The SHSAT might ask you to “infer,” or “the author suggests / implies.”</a:t>
            </a:r>
            <a:endParaRPr sz="2400">
              <a:solidFill>
                <a:srgbClr val="FFFFFF"/>
              </a:solidFill>
              <a:latin typeface="DM Sans"/>
              <a:ea typeface="DM Sans"/>
              <a:cs typeface="DM Sans"/>
              <a:sym typeface="DM Sans"/>
            </a:endParaRPr>
          </a:p>
        </p:txBody>
      </p:sp>
      <p:sp>
        <p:nvSpPr>
          <p:cNvPr id="454" name="Google Shape;454;p48"/>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458" name="Shape 458"/>
        <p:cNvGrpSpPr/>
        <p:nvPr/>
      </p:nvGrpSpPr>
      <p:grpSpPr>
        <a:xfrm>
          <a:off x="0" y="0"/>
          <a:ext cx="0" cy="0"/>
          <a:chOff x="0" y="0"/>
          <a:chExt cx="0" cy="0"/>
        </a:xfrm>
      </p:grpSpPr>
      <p:sp>
        <p:nvSpPr>
          <p:cNvPr id="459" name="Google Shape;459;p49"/>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 name="Google Shape;460;p49"/>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61" name="Google Shape;461;p49"/>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Theme</a:t>
            </a:r>
            <a:endParaRPr sz="4800">
              <a:latin typeface="Merriweather"/>
              <a:ea typeface="Merriweather"/>
              <a:cs typeface="Merriweather"/>
              <a:sym typeface="Merriweather"/>
            </a:endParaRPr>
          </a:p>
        </p:txBody>
      </p:sp>
      <p:sp>
        <p:nvSpPr>
          <p:cNvPr id="462" name="Google Shape;462;p49"/>
          <p:cNvSpPr txBox="1"/>
          <p:nvPr/>
        </p:nvSpPr>
        <p:spPr>
          <a:xfrm>
            <a:off x="228600" y="14904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4">
                  <a:extLst>
                    <a:ext uri="{A12FA001-AC4F-418D-AE19-62706E023703}">
                      <ahyp:hlinkClr val="tx"/>
                    </a:ext>
                  </a:extLst>
                </a:hlinkClick>
              </a:rPr>
              <a:t>Frankenstein; Or, the Modern Prometheus</a:t>
            </a:r>
            <a:r>
              <a:rPr lang="en" sz="2400" u="sng">
                <a:solidFill>
                  <a:srgbClr val="C6DED9"/>
                </a:solidFill>
                <a:latin typeface="DM Sans"/>
                <a:ea typeface="DM Sans"/>
                <a:cs typeface="DM Sans"/>
                <a:sym typeface="DM Sans"/>
                <a:hlinkClick r:id="rId5">
                  <a:extLst>
                    <a:ext uri="{A12FA001-AC4F-418D-AE19-62706E023703}">
                      <ahyp:hlinkClr val="tx"/>
                    </a:ext>
                  </a:extLst>
                </a:hlinkClick>
              </a:rPr>
              <a:t>.</a:t>
            </a:r>
            <a:r>
              <a:rPr b="1" lang="en" sz="2400" u="sng">
                <a:solidFill>
                  <a:srgbClr val="C6DED9"/>
                </a:solidFill>
                <a:latin typeface="DM Sans"/>
                <a:ea typeface="DM Sans"/>
                <a:cs typeface="DM Sans"/>
                <a:sym typeface="DM Sans"/>
                <a:hlinkClick r:id="rId6">
                  <a:extLst>
                    <a:ext uri="{A12FA001-AC4F-418D-AE19-62706E023703}">
                      <ahyp:hlinkClr val="tx"/>
                    </a:ext>
                  </a:extLst>
                </a:hlinkClick>
              </a:rPr>
              <a:t>”</a:t>
            </a:r>
            <a:endParaRPr b="1" sz="2400">
              <a:solidFill>
                <a:srgbClr val="C6DED9"/>
              </a:solidFill>
              <a:latin typeface="DM Sans"/>
              <a:ea typeface="DM Sans"/>
              <a:cs typeface="DM Sans"/>
              <a:sym typeface="DM Sans"/>
            </a:endParaRPr>
          </a:p>
          <a:p>
            <a:pPr indent="0" lvl="0" marL="0" rtl="0" algn="r">
              <a:spcBef>
                <a:spcPts val="0"/>
              </a:spcBef>
              <a:spcAft>
                <a:spcPts val="0"/>
              </a:spcAft>
              <a:buNone/>
            </a:pPr>
            <a:r>
              <a:t/>
            </a:r>
            <a:endParaRPr sz="2400">
              <a:solidFill>
                <a:srgbClr val="FFFFFF"/>
              </a:solidFill>
              <a:latin typeface="DM Sans"/>
              <a:ea typeface="DM Sans"/>
              <a:cs typeface="DM Sans"/>
              <a:sym typeface="DM Sans"/>
            </a:endParaRPr>
          </a:p>
        </p:txBody>
      </p:sp>
      <p:pic>
        <p:nvPicPr>
          <p:cNvPr id="463" name="Google Shape;463;p49" title="1.png"/>
          <p:cNvPicPr preferRelativeResize="0"/>
          <p:nvPr/>
        </p:nvPicPr>
        <p:blipFill>
          <a:blip r:embed="rId7">
            <a:alphaModFix/>
          </a:blip>
          <a:stretch>
            <a:fillRect/>
          </a:stretch>
        </p:blipFill>
        <p:spPr>
          <a:xfrm>
            <a:off x="228600" y="228600"/>
            <a:ext cx="1033200" cy="1033200"/>
          </a:xfrm>
          <a:prstGeom prst="rect">
            <a:avLst/>
          </a:prstGeom>
          <a:noFill/>
          <a:ln>
            <a:noFill/>
          </a:ln>
        </p:spPr>
      </p:pic>
      <p:sp>
        <p:nvSpPr>
          <p:cNvPr id="464" name="Google Shape;464;p49"/>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465" name="Google Shape;465;p49"/>
          <p:cNvSpPr txBox="1"/>
          <p:nvPr/>
        </p:nvSpPr>
        <p:spPr>
          <a:xfrm>
            <a:off x="4573537" y="1490400"/>
            <a:ext cx="4390500" cy="738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What theme is developed in this excerpt?</a:t>
            </a:r>
            <a:endParaRPr b="1" sz="2400">
              <a:solidFill>
                <a:srgbClr val="FFFFFF"/>
              </a:solidFill>
              <a:latin typeface="DM Sans"/>
              <a:ea typeface="DM Sans"/>
              <a:cs typeface="DM Sans"/>
              <a:sym typeface="DM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469" name="Shape 469"/>
        <p:cNvGrpSpPr/>
        <p:nvPr/>
      </p:nvGrpSpPr>
      <p:grpSpPr>
        <a:xfrm>
          <a:off x="0" y="0"/>
          <a:ext cx="0" cy="0"/>
          <a:chOff x="0" y="0"/>
          <a:chExt cx="0" cy="0"/>
        </a:xfrm>
      </p:grpSpPr>
      <p:sp>
        <p:nvSpPr>
          <p:cNvPr id="470" name="Google Shape;470;p50"/>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1" name="Google Shape;471;p50"/>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72" name="Google Shape;472;p50"/>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Theme</a:t>
            </a:r>
            <a:endParaRPr sz="4800">
              <a:latin typeface="Merriweather"/>
              <a:ea typeface="Merriweather"/>
              <a:cs typeface="Merriweather"/>
              <a:sym typeface="Merriweather"/>
            </a:endParaRPr>
          </a:p>
        </p:txBody>
      </p:sp>
      <p:sp>
        <p:nvSpPr>
          <p:cNvPr id="473" name="Google Shape;473;p50"/>
          <p:cNvSpPr txBox="1"/>
          <p:nvPr/>
        </p:nvSpPr>
        <p:spPr>
          <a:xfrm>
            <a:off x="228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4">
                  <a:extLst>
                    <a:ext uri="{A12FA001-AC4F-418D-AE19-62706E023703}">
                      <ahyp:hlinkClr val="tx"/>
                    </a:ext>
                  </a:extLst>
                </a:hlinkClick>
              </a:rPr>
              <a:t>Frankenstein; Or, the Modern Prometheus</a:t>
            </a:r>
            <a:r>
              <a:rPr lang="en" sz="2400" u="sng">
                <a:solidFill>
                  <a:srgbClr val="C6DED9"/>
                </a:solidFill>
                <a:latin typeface="DM Sans"/>
                <a:ea typeface="DM Sans"/>
                <a:cs typeface="DM Sans"/>
                <a:sym typeface="DM Sans"/>
                <a:hlinkClick r:id="rId5">
                  <a:extLst>
                    <a:ext uri="{A12FA001-AC4F-418D-AE19-62706E023703}">
                      <ahyp:hlinkClr val="tx"/>
                    </a:ext>
                  </a:extLst>
                </a:hlinkClick>
              </a:rPr>
              <a:t>.</a:t>
            </a:r>
            <a:r>
              <a:rPr b="1" lang="en" sz="2400" u="sng">
                <a:solidFill>
                  <a:srgbClr val="C6DED9"/>
                </a:solidFill>
                <a:latin typeface="DM Sans"/>
                <a:ea typeface="DM Sans"/>
                <a:cs typeface="DM Sans"/>
                <a:sym typeface="DM Sans"/>
                <a:hlinkClick r:id="rId6">
                  <a:extLst>
                    <a:ext uri="{A12FA001-AC4F-418D-AE19-62706E023703}">
                      <ahyp:hlinkClr val="tx"/>
                    </a:ext>
                  </a:extLst>
                </a:hlinkClick>
              </a:rPr>
              <a:t>”</a:t>
            </a:r>
            <a:endParaRPr sz="2400">
              <a:solidFill>
                <a:srgbClr val="FFFFFF"/>
              </a:solidFill>
              <a:latin typeface="DM Sans"/>
              <a:ea typeface="DM Sans"/>
              <a:cs typeface="DM Sans"/>
              <a:sym typeface="DM Sans"/>
            </a:endParaRPr>
          </a:p>
        </p:txBody>
      </p:sp>
      <p:pic>
        <p:nvPicPr>
          <p:cNvPr id="474" name="Google Shape;474;p50" title="1.png"/>
          <p:cNvPicPr preferRelativeResize="0"/>
          <p:nvPr/>
        </p:nvPicPr>
        <p:blipFill>
          <a:blip r:embed="rId7">
            <a:alphaModFix/>
          </a:blip>
          <a:stretch>
            <a:fillRect/>
          </a:stretch>
        </p:blipFill>
        <p:spPr>
          <a:xfrm>
            <a:off x="228600" y="228600"/>
            <a:ext cx="1033200" cy="1033200"/>
          </a:xfrm>
          <a:prstGeom prst="rect">
            <a:avLst/>
          </a:prstGeom>
          <a:noFill/>
          <a:ln>
            <a:noFill/>
          </a:ln>
        </p:spPr>
      </p:pic>
      <p:sp>
        <p:nvSpPr>
          <p:cNvPr id="475" name="Google Shape;475;p50"/>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476" name="Google Shape;476;p50"/>
          <p:cNvSpPr txBox="1"/>
          <p:nvPr/>
        </p:nvSpPr>
        <p:spPr>
          <a:xfrm>
            <a:off x="4573537" y="1490400"/>
            <a:ext cx="4390500" cy="27705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What theme is developed in this excerpt?</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rPr lang="en" sz="2200">
                <a:solidFill>
                  <a:srgbClr val="FFFFFF"/>
                </a:solidFill>
                <a:latin typeface="DM Sans"/>
                <a:ea typeface="DM Sans"/>
                <a:cs typeface="DM Sans"/>
                <a:sym typeface="DM Sans"/>
              </a:rPr>
              <a:t>One theme could be people often fear what they do not understand. The old man runs away as soon as he sees the creature, even though the creature does nothing harmful.</a:t>
            </a:r>
            <a:endParaRPr sz="2200">
              <a:solidFill>
                <a:srgbClr val="FFFFFF"/>
              </a:solidFill>
              <a:latin typeface="DM Sans"/>
              <a:ea typeface="DM Sans"/>
              <a:cs typeface="DM Sans"/>
              <a:sym typeface="DM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480" name="Shape 480"/>
        <p:cNvGrpSpPr/>
        <p:nvPr/>
      </p:nvGrpSpPr>
      <p:grpSpPr>
        <a:xfrm>
          <a:off x="0" y="0"/>
          <a:ext cx="0" cy="0"/>
          <a:chOff x="0" y="0"/>
          <a:chExt cx="0" cy="0"/>
        </a:xfrm>
      </p:grpSpPr>
      <p:sp>
        <p:nvSpPr>
          <p:cNvPr id="481" name="Google Shape;481;p51"/>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2" name="Google Shape;482;p51"/>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83" name="Google Shape;483;p51"/>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Theme</a:t>
            </a:r>
            <a:endParaRPr sz="4800">
              <a:latin typeface="Merriweather"/>
              <a:ea typeface="Merriweather"/>
              <a:cs typeface="Merriweather"/>
              <a:sym typeface="Merriweather"/>
            </a:endParaRPr>
          </a:p>
        </p:txBody>
      </p:sp>
      <p:sp>
        <p:nvSpPr>
          <p:cNvPr id="484" name="Google Shape;484;p51"/>
          <p:cNvSpPr txBox="1"/>
          <p:nvPr/>
        </p:nvSpPr>
        <p:spPr>
          <a:xfrm>
            <a:off x="228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4">
                  <a:extLst>
                    <a:ext uri="{A12FA001-AC4F-418D-AE19-62706E023703}">
                      <ahyp:hlinkClr val="tx"/>
                    </a:ext>
                  </a:extLst>
                </a:hlinkClick>
              </a:rPr>
              <a:t>Frankenstein; Or, the Modern Prometheus</a:t>
            </a:r>
            <a:r>
              <a:rPr lang="en" sz="2400" u="sng">
                <a:solidFill>
                  <a:srgbClr val="C6DED9"/>
                </a:solidFill>
                <a:latin typeface="DM Sans"/>
                <a:ea typeface="DM Sans"/>
                <a:cs typeface="DM Sans"/>
                <a:sym typeface="DM Sans"/>
                <a:hlinkClick r:id="rId5">
                  <a:extLst>
                    <a:ext uri="{A12FA001-AC4F-418D-AE19-62706E023703}">
                      <ahyp:hlinkClr val="tx"/>
                    </a:ext>
                  </a:extLst>
                </a:hlinkClick>
              </a:rPr>
              <a:t>.</a:t>
            </a:r>
            <a:r>
              <a:rPr b="1" lang="en" sz="2400" u="sng">
                <a:solidFill>
                  <a:srgbClr val="C6DED9"/>
                </a:solidFill>
                <a:latin typeface="DM Sans"/>
                <a:ea typeface="DM Sans"/>
                <a:cs typeface="DM Sans"/>
                <a:sym typeface="DM Sans"/>
                <a:hlinkClick r:id="rId6">
                  <a:extLst>
                    <a:ext uri="{A12FA001-AC4F-418D-AE19-62706E023703}">
                      <ahyp:hlinkClr val="tx"/>
                    </a:ext>
                  </a:extLst>
                </a:hlinkClick>
              </a:rPr>
              <a:t>”</a:t>
            </a:r>
            <a:endParaRPr sz="2400">
              <a:solidFill>
                <a:srgbClr val="FFFFFF"/>
              </a:solidFill>
              <a:latin typeface="DM Sans"/>
              <a:ea typeface="DM Sans"/>
              <a:cs typeface="DM Sans"/>
              <a:sym typeface="DM Sans"/>
            </a:endParaRPr>
          </a:p>
        </p:txBody>
      </p:sp>
      <p:pic>
        <p:nvPicPr>
          <p:cNvPr id="485" name="Google Shape;485;p51" title="1.png"/>
          <p:cNvPicPr preferRelativeResize="0"/>
          <p:nvPr/>
        </p:nvPicPr>
        <p:blipFill>
          <a:blip r:embed="rId7">
            <a:alphaModFix/>
          </a:blip>
          <a:stretch>
            <a:fillRect/>
          </a:stretch>
        </p:blipFill>
        <p:spPr>
          <a:xfrm>
            <a:off x="228600" y="228600"/>
            <a:ext cx="1033200" cy="1033200"/>
          </a:xfrm>
          <a:prstGeom prst="rect">
            <a:avLst/>
          </a:prstGeom>
          <a:noFill/>
          <a:ln>
            <a:noFill/>
          </a:ln>
        </p:spPr>
      </p:pic>
      <p:sp>
        <p:nvSpPr>
          <p:cNvPr id="486" name="Google Shape;486;p51"/>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487" name="Google Shape;487;p51"/>
          <p:cNvSpPr txBox="1"/>
          <p:nvPr/>
        </p:nvSpPr>
        <p:spPr>
          <a:xfrm>
            <a:off x="4573537" y="1490400"/>
            <a:ext cx="4390500" cy="27705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What theme is developed in this excerpt?</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rPr lang="en" sz="2200">
                <a:solidFill>
                  <a:schemeClr val="lt1"/>
                </a:solidFill>
                <a:latin typeface="DM Sans"/>
                <a:ea typeface="DM Sans"/>
                <a:cs typeface="DM Sans"/>
                <a:sym typeface="DM Sans"/>
              </a:rPr>
              <a:t>Another theme could be people judge others based on appearance rather than actions. In the village, people scream, faint, and attack him, even though he did nothing.</a:t>
            </a:r>
            <a:endParaRPr sz="2200">
              <a:solidFill>
                <a:srgbClr val="FFFFFF"/>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89" name="Shape 89"/>
        <p:cNvGrpSpPr/>
        <p:nvPr/>
      </p:nvGrpSpPr>
      <p:grpSpPr>
        <a:xfrm>
          <a:off x="0" y="0"/>
          <a:ext cx="0" cy="0"/>
          <a:chOff x="0" y="0"/>
          <a:chExt cx="0" cy="0"/>
        </a:xfrm>
      </p:grpSpPr>
      <p:sp>
        <p:nvSpPr>
          <p:cNvPr id="90" name="Google Shape;90;p16"/>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Google Shape;91;p16"/>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92" name="Google Shape;92;p16"/>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Implicit</a:t>
            </a:r>
            <a:r>
              <a:rPr lang="en" sz="4800">
                <a:latin typeface="Merriweather"/>
                <a:ea typeface="Merriweather"/>
                <a:cs typeface="Merriweather"/>
                <a:sym typeface="Merriweather"/>
              </a:rPr>
              <a:t> Meaning</a:t>
            </a:r>
            <a:endParaRPr sz="4800">
              <a:latin typeface="Merriweather"/>
              <a:ea typeface="Merriweather"/>
              <a:cs typeface="Merriweather"/>
              <a:sym typeface="Merriweather"/>
            </a:endParaRPr>
          </a:p>
        </p:txBody>
      </p:sp>
      <p:sp>
        <p:nvSpPr>
          <p:cNvPr id="93" name="Google Shape;93;p16"/>
          <p:cNvSpPr txBox="1"/>
          <p:nvPr/>
        </p:nvSpPr>
        <p:spPr>
          <a:xfrm>
            <a:off x="228600" y="14904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If something is </a:t>
            </a:r>
            <a:r>
              <a:rPr b="1" lang="en" sz="2400">
                <a:solidFill>
                  <a:srgbClr val="FFFFFF"/>
                </a:solidFill>
                <a:latin typeface="DM Sans"/>
                <a:ea typeface="DM Sans"/>
                <a:cs typeface="DM Sans"/>
                <a:sym typeface="DM Sans"/>
              </a:rPr>
              <a:t>implicitly</a:t>
            </a:r>
            <a:r>
              <a:rPr lang="en" sz="2400">
                <a:solidFill>
                  <a:srgbClr val="FFFFFF"/>
                </a:solidFill>
                <a:latin typeface="DM Sans"/>
                <a:ea typeface="DM Sans"/>
                <a:cs typeface="DM Sans"/>
                <a:sym typeface="DM Sans"/>
              </a:rPr>
              <a:t> said, then it is suggested in the text </a:t>
            </a:r>
            <a:r>
              <a:rPr lang="en" sz="2400">
                <a:solidFill>
                  <a:srgbClr val="FFFFFF"/>
                </a:solidFill>
                <a:latin typeface="DM Sans"/>
                <a:ea typeface="DM Sans"/>
                <a:cs typeface="DM Sans"/>
                <a:sym typeface="DM Sans"/>
              </a:rPr>
              <a:t>and can be inferred, but it is not directly stated</a:t>
            </a:r>
            <a:r>
              <a:rPr lang="en" sz="2400">
                <a:solidFill>
                  <a:srgbClr val="FFFFFF"/>
                </a:solidFill>
                <a:latin typeface="DM Sans"/>
                <a:ea typeface="DM Sans"/>
                <a:cs typeface="DM Sans"/>
                <a:sym typeface="DM Sans"/>
              </a:rPr>
              <a:t>.</a:t>
            </a:r>
            <a:endParaRPr sz="2400">
              <a:solidFill>
                <a:srgbClr val="FFFFFF"/>
              </a:solidFill>
              <a:latin typeface="DM Sans"/>
              <a:ea typeface="DM Sans"/>
              <a:cs typeface="DM Sans"/>
              <a:sym typeface="DM Sans"/>
            </a:endParaRPr>
          </a:p>
        </p:txBody>
      </p:sp>
      <p:pic>
        <p:nvPicPr>
          <p:cNvPr id="94" name="Google Shape;94;p16"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95" name="Google Shape;95;p16"/>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96" name="Google Shape;96;p16"/>
          <p:cNvSpPr txBox="1"/>
          <p:nvPr/>
        </p:nvSpPr>
        <p:spPr>
          <a:xfrm>
            <a:off x="4800600" y="1490400"/>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Use </a:t>
            </a:r>
            <a:r>
              <a:rPr lang="en" sz="2400">
                <a:solidFill>
                  <a:srgbClr val="FFFFFF"/>
                </a:solidFill>
                <a:latin typeface="DM Sans"/>
                <a:ea typeface="DM Sans"/>
                <a:cs typeface="DM Sans"/>
                <a:sym typeface="DM Sans"/>
              </a:rPr>
              <a:t>context</a:t>
            </a:r>
            <a:r>
              <a:rPr lang="en" sz="2400">
                <a:solidFill>
                  <a:srgbClr val="FFFFFF"/>
                </a:solidFill>
                <a:latin typeface="DM Sans"/>
                <a:ea typeface="DM Sans"/>
                <a:cs typeface="DM Sans"/>
                <a:sym typeface="DM Sans"/>
              </a:rPr>
              <a:t> clues around the detail or passage the question asks about to understand what is implicitly stated.</a:t>
            </a:r>
            <a:endParaRPr sz="2400">
              <a:solidFill>
                <a:srgbClr val="FFFFFF"/>
              </a:solidFill>
              <a:latin typeface="DM Sans"/>
              <a:ea typeface="DM Sans"/>
              <a:cs typeface="DM Sans"/>
              <a:sym typeface="DM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491" name="Shape 491"/>
        <p:cNvGrpSpPr/>
        <p:nvPr/>
      </p:nvGrpSpPr>
      <p:grpSpPr>
        <a:xfrm>
          <a:off x="0" y="0"/>
          <a:ext cx="0" cy="0"/>
          <a:chOff x="0" y="0"/>
          <a:chExt cx="0" cy="0"/>
        </a:xfrm>
      </p:grpSpPr>
      <p:sp>
        <p:nvSpPr>
          <p:cNvPr id="492" name="Google Shape;492;p52"/>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 name="Google Shape;493;p52"/>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94" name="Google Shape;494;p52"/>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Detail Questions</a:t>
            </a:r>
            <a:endParaRPr sz="4800">
              <a:latin typeface="Merriweather"/>
              <a:ea typeface="Merriweather"/>
              <a:cs typeface="Merriweather"/>
              <a:sym typeface="Merriweather"/>
            </a:endParaRPr>
          </a:p>
        </p:txBody>
      </p:sp>
      <p:sp>
        <p:nvSpPr>
          <p:cNvPr id="495" name="Google Shape;495;p52"/>
          <p:cNvSpPr txBox="1"/>
          <p:nvPr/>
        </p:nvSpPr>
        <p:spPr>
          <a:xfrm>
            <a:off x="228600" y="1490400"/>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Detail questions ask you to track down a piece of information directly stated in the passage, so you will not have to make any inferences as you answer these.</a:t>
            </a:r>
            <a:endParaRPr sz="2400">
              <a:solidFill>
                <a:srgbClr val="FFFFFF"/>
              </a:solidFill>
              <a:latin typeface="DM Sans"/>
              <a:ea typeface="DM Sans"/>
              <a:cs typeface="DM Sans"/>
              <a:sym typeface="DM Sans"/>
            </a:endParaRPr>
          </a:p>
        </p:txBody>
      </p:sp>
      <p:pic>
        <p:nvPicPr>
          <p:cNvPr id="496" name="Google Shape;496;p52"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97" name="Google Shape;497;p52"/>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498" name="Google Shape;498;p52"/>
          <p:cNvSpPr txBox="1"/>
          <p:nvPr/>
        </p:nvSpPr>
        <p:spPr>
          <a:xfrm>
            <a:off x="4800600" y="1490400"/>
            <a:ext cx="4114800" cy="2370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200">
                <a:solidFill>
                  <a:srgbClr val="FFFFFF"/>
                </a:solidFill>
                <a:latin typeface="DM Sans"/>
                <a:ea typeface="DM Sans"/>
                <a:cs typeface="DM Sans"/>
                <a:sym typeface="DM Sans"/>
              </a:rPr>
              <a:t>Remember that you will not remember every detail. Instead, use a roadmap to help you find the location of the detail in question; then, you </a:t>
            </a:r>
            <a:r>
              <a:rPr lang="en" sz="2200">
                <a:solidFill>
                  <a:srgbClr val="FFFFFF"/>
                </a:solidFill>
                <a:latin typeface="DM Sans"/>
                <a:ea typeface="DM Sans"/>
                <a:cs typeface="DM Sans"/>
                <a:sym typeface="DM Sans"/>
              </a:rPr>
              <a:t>should </a:t>
            </a:r>
            <a:r>
              <a:rPr lang="en" sz="2200">
                <a:solidFill>
                  <a:srgbClr val="FFFFFF"/>
                </a:solidFill>
                <a:latin typeface="DM Sans"/>
                <a:ea typeface="DM Sans"/>
                <a:cs typeface="DM Sans"/>
                <a:sym typeface="DM Sans"/>
              </a:rPr>
              <a:t>research the passage text to answer the</a:t>
            </a:r>
            <a:r>
              <a:rPr lang="en" sz="2200">
                <a:solidFill>
                  <a:srgbClr val="FFFFFF"/>
                </a:solidFill>
                <a:latin typeface="DM Sans"/>
                <a:ea typeface="DM Sans"/>
                <a:cs typeface="DM Sans"/>
                <a:sym typeface="DM Sans"/>
              </a:rPr>
              <a:t> question</a:t>
            </a:r>
            <a:r>
              <a:rPr lang="en" sz="2200">
                <a:solidFill>
                  <a:srgbClr val="FFFFFF"/>
                </a:solidFill>
                <a:latin typeface="DM Sans"/>
                <a:ea typeface="DM Sans"/>
                <a:cs typeface="DM Sans"/>
                <a:sym typeface="DM Sans"/>
              </a:rPr>
              <a:t>.</a:t>
            </a:r>
            <a:endParaRPr sz="2200">
              <a:solidFill>
                <a:srgbClr val="FFFFFF"/>
              </a:solidFill>
              <a:latin typeface="DM Sans"/>
              <a:ea typeface="DM Sans"/>
              <a:cs typeface="DM Sans"/>
              <a:sym typeface="DM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502" name="Shape 502"/>
        <p:cNvGrpSpPr/>
        <p:nvPr/>
      </p:nvGrpSpPr>
      <p:grpSpPr>
        <a:xfrm>
          <a:off x="0" y="0"/>
          <a:ext cx="0" cy="0"/>
          <a:chOff x="0" y="0"/>
          <a:chExt cx="0" cy="0"/>
        </a:xfrm>
      </p:grpSpPr>
      <p:sp>
        <p:nvSpPr>
          <p:cNvPr id="503" name="Google Shape;503;p53"/>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4" name="Google Shape;504;p53"/>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05" name="Google Shape;505;p53"/>
          <p:cNvSpPr txBox="1"/>
          <p:nvPr/>
        </p:nvSpPr>
        <p:spPr>
          <a:xfrm>
            <a:off x="286300" y="1490400"/>
            <a:ext cx="40572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100">
                <a:solidFill>
                  <a:schemeClr val="lt1"/>
                </a:solidFill>
                <a:latin typeface="DM Sans"/>
                <a:ea typeface="DM Sans"/>
                <a:cs typeface="DM Sans"/>
                <a:sym typeface="DM Sans"/>
              </a:rPr>
              <a:t>To </a:t>
            </a:r>
            <a:r>
              <a:rPr lang="en" sz="2100">
                <a:solidFill>
                  <a:schemeClr val="lt1"/>
                </a:solidFill>
                <a:latin typeface="DM Sans"/>
                <a:ea typeface="DM Sans"/>
                <a:cs typeface="DM Sans"/>
                <a:sym typeface="DM Sans"/>
              </a:rPr>
              <a:t>answer</a:t>
            </a:r>
            <a:r>
              <a:rPr lang="en" sz="2100">
                <a:solidFill>
                  <a:schemeClr val="lt1"/>
                </a:solidFill>
                <a:latin typeface="DM Sans"/>
                <a:ea typeface="DM Sans"/>
                <a:cs typeface="DM Sans"/>
                <a:sym typeface="DM Sans"/>
              </a:rPr>
              <a:t> these </a:t>
            </a:r>
            <a:r>
              <a:rPr lang="en" sz="2100">
                <a:solidFill>
                  <a:schemeClr val="lt1"/>
                </a:solidFill>
                <a:latin typeface="DM Sans"/>
                <a:ea typeface="DM Sans"/>
                <a:cs typeface="DM Sans"/>
                <a:sym typeface="DM Sans"/>
              </a:rPr>
              <a:t>questions</a:t>
            </a:r>
            <a:r>
              <a:rPr lang="en" sz="2100">
                <a:solidFill>
                  <a:schemeClr val="lt1"/>
                </a:solidFill>
                <a:latin typeface="DM Sans"/>
                <a:ea typeface="DM Sans"/>
                <a:cs typeface="DM Sans"/>
                <a:sym typeface="DM Sans"/>
              </a:rPr>
              <a:t>, use line references and </a:t>
            </a:r>
            <a:r>
              <a:rPr lang="en" sz="2100">
                <a:solidFill>
                  <a:schemeClr val="lt1"/>
                </a:solidFill>
                <a:latin typeface="DM Sans"/>
                <a:ea typeface="DM Sans"/>
                <a:cs typeface="DM Sans"/>
                <a:sym typeface="DM Sans"/>
              </a:rPr>
              <a:t>specific</a:t>
            </a:r>
            <a:r>
              <a:rPr lang="en" sz="2100">
                <a:solidFill>
                  <a:schemeClr val="lt1"/>
                </a:solidFill>
                <a:latin typeface="DM Sans"/>
                <a:ea typeface="DM Sans"/>
                <a:cs typeface="DM Sans"/>
                <a:sym typeface="DM Sans"/>
              </a:rPr>
              <a:t> phrases to help identify the relevant section of the passage. Then, make a prediction about the answer, and find your prediction in the answer choices.</a:t>
            </a:r>
            <a:endParaRPr sz="2100">
              <a:solidFill>
                <a:srgbClr val="FFFFFF"/>
              </a:solidFill>
              <a:latin typeface="DM Sans"/>
              <a:ea typeface="DM Sans"/>
              <a:cs typeface="DM Sans"/>
              <a:sym typeface="DM Sans"/>
            </a:endParaRPr>
          </a:p>
        </p:txBody>
      </p:sp>
      <p:sp>
        <p:nvSpPr>
          <p:cNvPr id="506" name="Google Shape;506;p53"/>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Detail Questions</a:t>
            </a:r>
            <a:endParaRPr sz="4800">
              <a:latin typeface="Merriweather"/>
              <a:ea typeface="Merriweather"/>
              <a:cs typeface="Merriweather"/>
              <a:sym typeface="Merriweather"/>
            </a:endParaRPr>
          </a:p>
        </p:txBody>
      </p:sp>
      <p:pic>
        <p:nvPicPr>
          <p:cNvPr id="507" name="Google Shape;507;p53"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08" name="Google Shape;508;p53"/>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509" name="Google Shape;509;p53"/>
          <p:cNvSpPr txBox="1"/>
          <p:nvPr/>
        </p:nvSpPr>
        <p:spPr>
          <a:xfrm>
            <a:off x="4800600" y="1490400"/>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These questions often use wording like:</a:t>
            </a:r>
            <a:endParaRPr sz="2400">
              <a:solidFill>
                <a:srgbClr val="FFFFFF"/>
              </a:solidFill>
              <a:latin typeface="DM Sans"/>
              <a:ea typeface="DM Sans"/>
              <a:cs typeface="DM Sans"/>
              <a:sym typeface="DM Sans"/>
            </a:endParaRPr>
          </a:p>
          <a:p>
            <a:pPr indent="-381000" lvl="0" marL="457200" rtl="0" algn="l">
              <a:spcBef>
                <a:spcPts val="0"/>
              </a:spcBef>
              <a:spcAft>
                <a:spcPts val="0"/>
              </a:spcAft>
              <a:buClr>
                <a:srgbClr val="FFFFFF"/>
              </a:buClr>
              <a:buSzPts val="2400"/>
              <a:buFont typeface="DM Sans"/>
              <a:buChar char="●"/>
            </a:pPr>
            <a:r>
              <a:rPr lang="en" sz="2400">
                <a:solidFill>
                  <a:srgbClr val="FFFFFF"/>
                </a:solidFill>
                <a:latin typeface="DM Sans"/>
                <a:ea typeface="DM Sans"/>
                <a:cs typeface="DM Sans"/>
                <a:sym typeface="DM Sans"/>
              </a:rPr>
              <a:t>“According to the passage/author”</a:t>
            </a:r>
            <a:endParaRPr sz="2400">
              <a:solidFill>
                <a:srgbClr val="FFFFFF"/>
              </a:solidFill>
              <a:latin typeface="DM Sans"/>
              <a:ea typeface="DM Sans"/>
              <a:cs typeface="DM Sans"/>
              <a:sym typeface="DM Sans"/>
            </a:endParaRPr>
          </a:p>
          <a:p>
            <a:pPr indent="-381000" lvl="0" marL="457200" rtl="0" algn="l">
              <a:spcBef>
                <a:spcPts val="0"/>
              </a:spcBef>
              <a:spcAft>
                <a:spcPts val="0"/>
              </a:spcAft>
              <a:buClr>
                <a:srgbClr val="FFFFFF"/>
              </a:buClr>
              <a:buSzPts val="2400"/>
              <a:buFont typeface="DM Sans"/>
              <a:buChar char="●"/>
            </a:pPr>
            <a:r>
              <a:rPr lang="en" sz="2400">
                <a:solidFill>
                  <a:srgbClr val="FFFFFF"/>
                </a:solidFill>
                <a:latin typeface="DM Sans"/>
                <a:ea typeface="DM Sans"/>
                <a:cs typeface="DM Sans"/>
                <a:sym typeface="DM Sans"/>
              </a:rPr>
              <a:t>“The author states”</a:t>
            </a:r>
            <a:endParaRPr sz="2400">
              <a:solidFill>
                <a:srgbClr val="FFFFFF"/>
              </a:solidFill>
              <a:latin typeface="DM Sans"/>
              <a:ea typeface="DM Sans"/>
              <a:cs typeface="DM Sans"/>
              <a:sym typeface="DM Sans"/>
            </a:endParaRPr>
          </a:p>
          <a:p>
            <a:pPr indent="-381000" lvl="0" marL="457200" rtl="0" algn="l">
              <a:spcBef>
                <a:spcPts val="0"/>
              </a:spcBef>
              <a:spcAft>
                <a:spcPts val="0"/>
              </a:spcAft>
              <a:buClr>
                <a:srgbClr val="FFFFFF"/>
              </a:buClr>
              <a:buSzPts val="2400"/>
              <a:buFont typeface="DM Sans"/>
              <a:buChar char="●"/>
            </a:pPr>
            <a:r>
              <a:rPr lang="en" sz="2400">
                <a:solidFill>
                  <a:srgbClr val="FFFFFF"/>
                </a:solidFill>
                <a:latin typeface="DM Sans"/>
                <a:ea typeface="DM Sans"/>
                <a:cs typeface="DM Sans"/>
                <a:sym typeface="DM Sans"/>
              </a:rPr>
              <a:t>“The passage makes clear”</a:t>
            </a:r>
            <a:endParaRPr sz="2400">
              <a:solidFill>
                <a:srgbClr val="FFFFFF"/>
              </a:solidFill>
              <a:latin typeface="DM Sans"/>
              <a:ea typeface="DM Sans"/>
              <a:cs typeface="DM Sans"/>
              <a:sym typeface="DM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513" name="Shape 513"/>
        <p:cNvGrpSpPr/>
        <p:nvPr/>
      </p:nvGrpSpPr>
      <p:grpSpPr>
        <a:xfrm>
          <a:off x="0" y="0"/>
          <a:ext cx="0" cy="0"/>
          <a:chOff x="0" y="0"/>
          <a:chExt cx="0" cy="0"/>
        </a:xfrm>
      </p:grpSpPr>
      <p:sp>
        <p:nvSpPr>
          <p:cNvPr id="514" name="Google Shape;514;p54"/>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5" name="Google Shape;515;p54"/>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16" name="Google Shape;516;p54"/>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Detail Questions</a:t>
            </a:r>
            <a:endParaRPr sz="4800">
              <a:latin typeface="Merriweather"/>
              <a:ea typeface="Merriweather"/>
              <a:cs typeface="Merriweather"/>
              <a:sym typeface="Merriweather"/>
            </a:endParaRPr>
          </a:p>
        </p:txBody>
      </p:sp>
      <p:sp>
        <p:nvSpPr>
          <p:cNvPr id="517" name="Google Shape;517;p54"/>
          <p:cNvSpPr txBox="1"/>
          <p:nvPr/>
        </p:nvSpPr>
        <p:spPr>
          <a:xfrm>
            <a:off x="228600" y="1060800"/>
            <a:ext cx="85974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a:t>
            </a:r>
            <a:r>
              <a:rPr b="1" lang="en" sz="2400">
                <a:solidFill>
                  <a:srgbClr val="FFFFFF"/>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pic>
        <p:nvPicPr>
          <p:cNvPr id="518" name="Google Shape;518;p54" title="1.png"/>
          <p:cNvPicPr preferRelativeResize="0"/>
          <p:nvPr/>
        </p:nvPicPr>
        <p:blipFill>
          <a:blip r:embed="rId4">
            <a:alphaModFix/>
          </a:blip>
          <a:stretch>
            <a:fillRect/>
          </a:stretch>
        </p:blipFill>
        <p:spPr>
          <a:xfrm>
            <a:off x="228600" y="228600"/>
            <a:ext cx="1033200" cy="1033200"/>
          </a:xfrm>
          <a:prstGeom prst="rect">
            <a:avLst/>
          </a:prstGeom>
          <a:noFill/>
          <a:ln>
            <a:noFill/>
          </a:ln>
        </p:spPr>
      </p:pic>
      <p:sp>
        <p:nvSpPr>
          <p:cNvPr id="519" name="Google Shape;519;p54"/>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520" name="Google Shape;520;p54"/>
          <p:cNvSpPr txBox="1"/>
          <p:nvPr/>
        </p:nvSpPr>
        <p:spPr>
          <a:xfrm>
            <a:off x="513364" y="1470655"/>
            <a:ext cx="8450700" cy="26937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100">
                <a:solidFill>
                  <a:srgbClr val="FFFFFF"/>
                </a:solidFill>
                <a:latin typeface="DM Sans"/>
                <a:ea typeface="DM Sans"/>
                <a:cs typeface="DM Sans"/>
                <a:sym typeface="DM Sans"/>
              </a:rPr>
              <a:t>Which sentence supports the idea that the creature is learning about the world around him?</a:t>
            </a:r>
            <a:endParaRPr sz="1900">
              <a:solidFill>
                <a:srgbClr val="FFFFFF"/>
              </a:solidFill>
              <a:latin typeface="DM Sans"/>
              <a:ea typeface="DM Sans"/>
              <a:cs typeface="DM Sans"/>
              <a:sym typeface="DM Sans"/>
            </a:endParaRPr>
          </a:p>
          <a:p>
            <a:pPr indent="0" lvl="0" marL="0" rtl="0" algn="l">
              <a:spcBef>
                <a:spcPts val="0"/>
              </a:spcBef>
              <a:spcAft>
                <a:spcPts val="0"/>
              </a:spcAft>
              <a:buNone/>
            </a:pPr>
            <a:r>
              <a:rPr lang="en" sz="1900">
                <a:solidFill>
                  <a:srgbClr val="FFFFFF"/>
                </a:solidFill>
                <a:latin typeface="DM Sans"/>
                <a:ea typeface="DM Sans"/>
                <a:cs typeface="DM Sans"/>
                <a:sym typeface="DM Sans"/>
              </a:rPr>
              <a:t>A) “It was about seven in the morning, and I longed to obtain food and shelter.” (paragraph 1)</a:t>
            </a:r>
            <a:endParaRPr sz="1900">
              <a:solidFill>
                <a:srgbClr val="FFFFFF"/>
              </a:solidFill>
              <a:latin typeface="DM Sans"/>
              <a:ea typeface="DM Sans"/>
              <a:cs typeface="DM Sans"/>
              <a:sym typeface="DM Sans"/>
            </a:endParaRPr>
          </a:p>
          <a:p>
            <a:pPr indent="0" lvl="0" marL="0" rtl="0" algn="l">
              <a:spcBef>
                <a:spcPts val="0"/>
              </a:spcBef>
              <a:spcAft>
                <a:spcPts val="0"/>
              </a:spcAft>
              <a:buNone/>
            </a:pPr>
            <a:r>
              <a:rPr lang="en" sz="1900">
                <a:solidFill>
                  <a:srgbClr val="FFFFFF"/>
                </a:solidFill>
                <a:latin typeface="DM Sans"/>
                <a:ea typeface="DM Sans"/>
                <a:cs typeface="DM Sans"/>
                <a:sym typeface="DM Sans"/>
              </a:rPr>
              <a:t>B) “Finding the door open, I entered.” (paragraph 1)</a:t>
            </a:r>
            <a:endParaRPr sz="1900">
              <a:solidFill>
                <a:srgbClr val="FFFFFF"/>
              </a:solidFill>
              <a:latin typeface="DM Sans"/>
              <a:ea typeface="DM Sans"/>
              <a:cs typeface="DM Sans"/>
              <a:sym typeface="DM Sans"/>
            </a:endParaRPr>
          </a:p>
          <a:p>
            <a:pPr indent="0" lvl="0" marL="0" rtl="0" algn="l">
              <a:spcBef>
                <a:spcPts val="0"/>
              </a:spcBef>
              <a:spcAft>
                <a:spcPts val="0"/>
              </a:spcAft>
              <a:buNone/>
            </a:pPr>
            <a:r>
              <a:rPr lang="en" sz="1900">
                <a:solidFill>
                  <a:srgbClr val="FFFFFF"/>
                </a:solidFill>
                <a:latin typeface="DM Sans"/>
                <a:ea typeface="DM Sans"/>
                <a:cs typeface="DM Sans"/>
                <a:sym typeface="DM Sans"/>
              </a:rPr>
              <a:t>C) “I greedily devoured the remnants of the shepherd’s breakfast, which consisted of bread, cheese, milk, and wine.” (paragraph 1)</a:t>
            </a:r>
            <a:endParaRPr sz="1900">
              <a:solidFill>
                <a:srgbClr val="FFFFFF"/>
              </a:solidFill>
              <a:latin typeface="DM Sans"/>
              <a:ea typeface="DM Sans"/>
              <a:cs typeface="DM Sans"/>
              <a:sym typeface="DM Sans"/>
            </a:endParaRPr>
          </a:p>
          <a:p>
            <a:pPr indent="0" lvl="0" marL="0" rtl="0" algn="l">
              <a:spcBef>
                <a:spcPts val="0"/>
              </a:spcBef>
              <a:spcAft>
                <a:spcPts val="0"/>
              </a:spcAft>
              <a:buNone/>
            </a:pPr>
            <a:r>
              <a:rPr lang="en" sz="1900">
                <a:solidFill>
                  <a:srgbClr val="FFFFFF"/>
                </a:solidFill>
                <a:latin typeface="DM Sans"/>
                <a:ea typeface="DM Sans"/>
                <a:cs typeface="DM Sans"/>
                <a:sym typeface="DM Sans"/>
              </a:rPr>
              <a:t>D) “Allured by the warmth of the sun, which shone brightly on the white ground, I determined to recommence my travels.” (paragraph 2)</a:t>
            </a:r>
            <a:endParaRPr sz="1900">
              <a:solidFill>
                <a:srgbClr val="FFFFFF"/>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524" name="Shape 524"/>
        <p:cNvGrpSpPr/>
        <p:nvPr/>
      </p:nvGrpSpPr>
      <p:grpSpPr>
        <a:xfrm>
          <a:off x="0" y="0"/>
          <a:ext cx="0" cy="0"/>
          <a:chOff x="0" y="0"/>
          <a:chExt cx="0" cy="0"/>
        </a:xfrm>
      </p:grpSpPr>
      <p:sp>
        <p:nvSpPr>
          <p:cNvPr id="525" name="Google Shape;525;p55"/>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6" name="Google Shape;526;p55"/>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27" name="Google Shape;527;p55"/>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Detail Questions</a:t>
            </a:r>
            <a:endParaRPr sz="4800">
              <a:latin typeface="Merriweather"/>
              <a:ea typeface="Merriweather"/>
              <a:cs typeface="Merriweather"/>
              <a:sym typeface="Merriweather"/>
            </a:endParaRPr>
          </a:p>
        </p:txBody>
      </p:sp>
      <p:sp>
        <p:nvSpPr>
          <p:cNvPr id="528" name="Google Shape;528;p55"/>
          <p:cNvSpPr txBox="1"/>
          <p:nvPr/>
        </p:nvSpPr>
        <p:spPr>
          <a:xfrm>
            <a:off x="228600" y="1060800"/>
            <a:ext cx="85974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a:t>
            </a:r>
            <a:r>
              <a:rPr b="1" lang="en" sz="2400">
                <a:solidFill>
                  <a:schemeClr val="lt1"/>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pic>
        <p:nvPicPr>
          <p:cNvPr id="529" name="Google Shape;529;p55" title="1.png"/>
          <p:cNvPicPr preferRelativeResize="0"/>
          <p:nvPr/>
        </p:nvPicPr>
        <p:blipFill>
          <a:blip r:embed="rId4">
            <a:alphaModFix/>
          </a:blip>
          <a:stretch>
            <a:fillRect/>
          </a:stretch>
        </p:blipFill>
        <p:spPr>
          <a:xfrm>
            <a:off x="228600" y="228600"/>
            <a:ext cx="1033200" cy="1033200"/>
          </a:xfrm>
          <a:prstGeom prst="rect">
            <a:avLst/>
          </a:prstGeom>
          <a:noFill/>
          <a:ln>
            <a:noFill/>
          </a:ln>
        </p:spPr>
      </p:pic>
      <p:sp>
        <p:nvSpPr>
          <p:cNvPr id="530" name="Google Shape;530;p55"/>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531" name="Google Shape;531;p55"/>
          <p:cNvSpPr txBox="1"/>
          <p:nvPr/>
        </p:nvSpPr>
        <p:spPr>
          <a:xfrm>
            <a:off x="513364" y="1470655"/>
            <a:ext cx="8450700" cy="23397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100">
                <a:solidFill>
                  <a:srgbClr val="FFFFFF"/>
                </a:solidFill>
                <a:latin typeface="DM Sans"/>
                <a:ea typeface="DM Sans"/>
                <a:cs typeface="DM Sans"/>
                <a:sym typeface="DM Sans"/>
              </a:rPr>
              <a:t>D) “Allured by the warmth of the sun, which shone brightly on the white ground, I determined to recommence my travels.”</a:t>
            </a:r>
            <a:endParaRPr b="1" sz="2100">
              <a:solidFill>
                <a:srgbClr val="FFFFFF"/>
              </a:solidFill>
              <a:latin typeface="DM Sans"/>
              <a:ea typeface="DM Sans"/>
              <a:cs typeface="DM Sans"/>
              <a:sym typeface="DM Sans"/>
            </a:endParaRPr>
          </a:p>
          <a:p>
            <a:pPr indent="0" lvl="0" marL="0" rtl="0" algn="l">
              <a:spcBef>
                <a:spcPts val="0"/>
              </a:spcBef>
              <a:spcAft>
                <a:spcPts val="0"/>
              </a:spcAft>
              <a:buNone/>
            </a:pPr>
            <a:r>
              <a:t/>
            </a:r>
            <a:endParaRPr b="1" sz="500">
              <a:solidFill>
                <a:srgbClr val="FFFFFF"/>
              </a:solidFill>
              <a:latin typeface="DM Sans"/>
              <a:ea typeface="DM Sans"/>
              <a:cs typeface="DM Sans"/>
              <a:sym typeface="DM Sans"/>
            </a:endParaRPr>
          </a:p>
          <a:p>
            <a:pPr indent="0" lvl="0" marL="0" rtl="0" algn="l">
              <a:spcBef>
                <a:spcPts val="0"/>
              </a:spcBef>
              <a:spcAft>
                <a:spcPts val="0"/>
              </a:spcAft>
              <a:buNone/>
            </a:pPr>
            <a:r>
              <a:rPr lang="en" sz="2100">
                <a:solidFill>
                  <a:srgbClr val="FFFFFF"/>
                </a:solidFill>
                <a:latin typeface="DM Sans"/>
                <a:ea typeface="DM Sans"/>
                <a:cs typeface="DM Sans"/>
                <a:sym typeface="DM Sans"/>
              </a:rPr>
              <a:t>This line shows the creature noticing his surroundings (the warmth of the sun, the white ground) and making decisions based on it (deciding to travel). It demonstrates learning and awareness. The other options show basic needs or actions, not understanding or exploration of the world.</a:t>
            </a:r>
            <a:endParaRPr sz="2100">
              <a:solidFill>
                <a:srgbClr val="FFFFFF"/>
              </a:solidFill>
              <a:latin typeface="DM Sans"/>
              <a:ea typeface="DM Sans"/>
              <a:cs typeface="DM Sans"/>
              <a:sym typeface="DM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535" name="Shape 535"/>
        <p:cNvGrpSpPr/>
        <p:nvPr/>
      </p:nvGrpSpPr>
      <p:grpSpPr>
        <a:xfrm>
          <a:off x="0" y="0"/>
          <a:ext cx="0" cy="0"/>
          <a:chOff x="0" y="0"/>
          <a:chExt cx="0" cy="0"/>
        </a:xfrm>
      </p:grpSpPr>
      <p:sp>
        <p:nvSpPr>
          <p:cNvPr id="536" name="Google Shape;536;p56"/>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7" name="Google Shape;537;p56"/>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38" name="Google Shape;538;p56"/>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Detail Questions</a:t>
            </a:r>
            <a:endParaRPr sz="4800">
              <a:latin typeface="Merriweather"/>
              <a:ea typeface="Merriweather"/>
              <a:cs typeface="Merriweather"/>
              <a:sym typeface="Merriweather"/>
            </a:endParaRPr>
          </a:p>
        </p:txBody>
      </p:sp>
      <p:sp>
        <p:nvSpPr>
          <p:cNvPr id="539" name="Google Shape;539;p56"/>
          <p:cNvSpPr txBox="1"/>
          <p:nvPr/>
        </p:nvSpPr>
        <p:spPr>
          <a:xfrm>
            <a:off x="228600" y="1060800"/>
            <a:ext cx="85974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a:t>
            </a:r>
            <a:r>
              <a:rPr b="1" lang="en" sz="2400">
                <a:solidFill>
                  <a:schemeClr val="lt1"/>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pic>
        <p:nvPicPr>
          <p:cNvPr id="540" name="Google Shape;540;p56" title="1.png"/>
          <p:cNvPicPr preferRelativeResize="0"/>
          <p:nvPr/>
        </p:nvPicPr>
        <p:blipFill>
          <a:blip r:embed="rId4">
            <a:alphaModFix/>
          </a:blip>
          <a:stretch>
            <a:fillRect/>
          </a:stretch>
        </p:blipFill>
        <p:spPr>
          <a:xfrm>
            <a:off x="228600" y="228600"/>
            <a:ext cx="1033200" cy="1033200"/>
          </a:xfrm>
          <a:prstGeom prst="rect">
            <a:avLst/>
          </a:prstGeom>
          <a:noFill/>
          <a:ln>
            <a:noFill/>
          </a:ln>
        </p:spPr>
      </p:pic>
      <p:sp>
        <p:nvSpPr>
          <p:cNvPr id="541" name="Google Shape;541;p56"/>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542" name="Google Shape;542;p56"/>
          <p:cNvSpPr txBox="1"/>
          <p:nvPr/>
        </p:nvSpPr>
        <p:spPr>
          <a:xfrm>
            <a:off x="513364" y="1470655"/>
            <a:ext cx="8450700" cy="2763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100">
                <a:solidFill>
                  <a:srgbClr val="FFFFFF"/>
                </a:solidFill>
                <a:latin typeface="DM Sans"/>
                <a:ea typeface="DM Sans"/>
                <a:cs typeface="DM Sans"/>
                <a:sym typeface="DM Sans"/>
              </a:rPr>
              <a:t>Read this sentence from paragraph 1:</a:t>
            </a:r>
            <a:endParaRPr b="1" sz="2100">
              <a:solidFill>
                <a:srgbClr val="FFFFFF"/>
              </a:solidFill>
              <a:latin typeface="DM Sans"/>
              <a:ea typeface="DM Sans"/>
              <a:cs typeface="DM Sans"/>
              <a:sym typeface="DM Sans"/>
            </a:endParaRPr>
          </a:p>
          <a:p>
            <a:pPr indent="0" lvl="0" marL="0" rtl="0" algn="l">
              <a:spcBef>
                <a:spcPts val="0"/>
              </a:spcBef>
              <a:spcAft>
                <a:spcPts val="0"/>
              </a:spcAft>
              <a:buNone/>
            </a:pPr>
            <a:r>
              <a:t/>
            </a:r>
            <a:endParaRPr b="1" sz="200">
              <a:solidFill>
                <a:srgbClr val="FFFFFF"/>
              </a:solidFill>
              <a:latin typeface="DM Sans"/>
              <a:ea typeface="DM Sans"/>
              <a:cs typeface="DM Sans"/>
              <a:sym typeface="DM Sans"/>
            </a:endParaRPr>
          </a:p>
          <a:p>
            <a:pPr indent="457200" lvl="0" marL="0" rtl="0" algn="l">
              <a:spcBef>
                <a:spcPts val="0"/>
              </a:spcBef>
              <a:spcAft>
                <a:spcPts val="0"/>
              </a:spcAft>
              <a:buNone/>
            </a:pPr>
            <a:r>
              <a:rPr lang="en" sz="1900">
                <a:solidFill>
                  <a:srgbClr val="FFFFFF"/>
                </a:solidFill>
                <a:latin typeface="DM Sans"/>
                <a:ea typeface="DM Sans"/>
                <a:cs typeface="DM Sans"/>
                <a:sym typeface="DM Sans"/>
              </a:rPr>
              <a:t>He turned on hearing a noise, and perceiving me, shrieked loudly, and </a:t>
            </a:r>
            <a:endParaRPr sz="1900">
              <a:solidFill>
                <a:srgbClr val="FFFFFF"/>
              </a:solidFill>
              <a:latin typeface="DM Sans"/>
              <a:ea typeface="DM Sans"/>
              <a:cs typeface="DM Sans"/>
              <a:sym typeface="DM Sans"/>
            </a:endParaRPr>
          </a:p>
          <a:p>
            <a:pPr indent="0" lvl="0" marL="457200" rtl="0" algn="l">
              <a:spcBef>
                <a:spcPts val="0"/>
              </a:spcBef>
              <a:spcAft>
                <a:spcPts val="0"/>
              </a:spcAft>
              <a:buNone/>
            </a:pPr>
            <a:r>
              <a:rPr lang="en" sz="1900">
                <a:solidFill>
                  <a:srgbClr val="FFFFFF"/>
                </a:solidFill>
                <a:latin typeface="DM Sans"/>
                <a:ea typeface="DM Sans"/>
                <a:cs typeface="DM Sans"/>
                <a:sym typeface="DM Sans"/>
              </a:rPr>
              <a:t>quitting the hut, ran across the fields with a speed of which his debilitated form hardly appeared capable.</a:t>
            </a:r>
            <a:endParaRPr sz="1900">
              <a:solidFill>
                <a:srgbClr val="FFFFFF"/>
              </a:solidFill>
              <a:latin typeface="DM Sans"/>
              <a:ea typeface="DM Sans"/>
              <a:cs typeface="DM Sans"/>
              <a:sym typeface="DM Sans"/>
            </a:endParaRPr>
          </a:p>
          <a:p>
            <a:pPr indent="0" lvl="0" marL="0" rtl="0" algn="l">
              <a:spcBef>
                <a:spcPts val="0"/>
              </a:spcBef>
              <a:spcAft>
                <a:spcPts val="0"/>
              </a:spcAft>
              <a:buNone/>
            </a:pPr>
            <a:r>
              <a:t/>
            </a:r>
            <a:endParaRPr sz="200">
              <a:solidFill>
                <a:srgbClr val="FFFFFF"/>
              </a:solidFill>
              <a:latin typeface="DM Sans"/>
              <a:ea typeface="DM Sans"/>
              <a:cs typeface="DM Sans"/>
              <a:sym typeface="DM Sans"/>
            </a:endParaRPr>
          </a:p>
          <a:p>
            <a:pPr indent="0" lvl="0" marL="0" rtl="0" algn="l">
              <a:spcBef>
                <a:spcPts val="0"/>
              </a:spcBef>
              <a:spcAft>
                <a:spcPts val="0"/>
              </a:spcAft>
              <a:buNone/>
            </a:pPr>
            <a:r>
              <a:rPr b="1" lang="en" sz="2100">
                <a:solidFill>
                  <a:srgbClr val="FFFFFF"/>
                </a:solidFill>
                <a:latin typeface="DM Sans"/>
                <a:ea typeface="DM Sans"/>
                <a:cs typeface="DM Sans"/>
                <a:sym typeface="DM Sans"/>
              </a:rPr>
              <a:t>The author includes this sentence to show that</a:t>
            </a:r>
            <a:endParaRPr b="1" sz="2100">
              <a:solidFill>
                <a:srgbClr val="FFFFFF"/>
              </a:solidFill>
              <a:latin typeface="DM Sans"/>
              <a:ea typeface="DM Sans"/>
              <a:cs typeface="DM Sans"/>
              <a:sym typeface="DM Sans"/>
            </a:endParaRPr>
          </a:p>
          <a:p>
            <a:pPr indent="0" lvl="0" marL="0" rtl="0" algn="l">
              <a:spcBef>
                <a:spcPts val="0"/>
              </a:spcBef>
              <a:spcAft>
                <a:spcPts val="0"/>
              </a:spcAft>
              <a:buNone/>
            </a:pPr>
            <a:r>
              <a:rPr lang="en" sz="1900">
                <a:solidFill>
                  <a:srgbClr val="FFFFFF"/>
                </a:solidFill>
                <a:latin typeface="DM Sans"/>
                <a:ea typeface="DM Sans"/>
                <a:cs typeface="DM Sans"/>
                <a:sym typeface="DM Sans"/>
              </a:rPr>
              <a:t>A) the old man is curious about the creature.</a:t>
            </a:r>
            <a:endParaRPr sz="1900">
              <a:solidFill>
                <a:srgbClr val="FFFFFF"/>
              </a:solidFill>
              <a:latin typeface="DM Sans"/>
              <a:ea typeface="DM Sans"/>
              <a:cs typeface="DM Sans"/>
              <a:sym typeface="DM Sans"/>
            </a:endParaRPr>
          </a:p>
          <a:p>
            <a:pPr indent="0" lvl="0" marL="0" rtl="0" algn="l">
              <a:spcBef>
                <a:spcPts val="0"/>
              </a:spcBef>
              <a:spcAft>
                <a:spcPts val="0"/>
              </a:spcAft>
              <a:buNone/>
            </a:pPr>
            <a:r>
              <a:rPr lang="en" sz="1900">
                <a:solidFill>
                  <a:srgbClr val="FFFFFF"/>
                </a:solidFill>
                <a:latin typeface="DM Sans"/>
                <a:ea typeface="DM Sans"/>
                <a:cs typeface="DM Sans"/>
                <a:sym typeface="DM Sans"/>
              </a:rPr>
              <a:t>B) the creature is kind and gentle.</a:t>
            </a:r>
            <a:endParaRPr sz="1900">
              <a:solidFill>
                <a:srgbClr val="FFFFFF"/>
              </a:solidFill>
              <a:latin typeface="DM Sans"/>
              <a:ea typeface="DM Sans"/>
              <a:cs typeface="DM Sans"/>
              <a:sym typeface="DM Sans"/>
            </a:endParaRPr>
          </a:p>
          <a:p>
            <a:pPr indent="0" lvl="0" marL="0" rtl="0" algn="l">
              <a:spcBef>
                <a:spcPts val="0"/>
              </a:spcBef>
              <a:spcAft>
                <a:spcPts val="0"/>
              </a:spcAft>
              <a:buNone/>
            </a:pPr>
            <a:r>
              <a:rPr lang="en" sz="1900">
                <a:solidFill>
                  <a:srgbClr val="FFFFFF"/>
                </a:solidFill>
                <a:latin typeface="DM Sans"/>
                <a:ea typeface="DM Sans"/>
                <a:cs typeface="DM Sans"/>
                <a:sym typeface="DM Sans"/>
              </a:rPr>
              <a:t>C) the old man is frightened by the creature.</a:t>
            </a:r>
            <a:endParaRPr sz="1900">
              <a:solidFill>
                <a:srgbClr val="FFFFFF"/>
              </a:solidFill>
              <a:latin typeface="DM Sans"/>
              <a:ea typeface="DM Sans"/>
              <a:cs typeface="DM Sans"/>
              <a:sym typeface="DM Sans"/>
            </a:endParaRPr>
          </a:p>
          <a:p>
            <a:pPr indent="0" lvl="0" marL="0" rtl="0" algn="l">
              <a:spcBef>
                <a:spcPts val="0"/>
              </a:spcBef>
              <a:spcAft>
                <a:spcPts val="0"/>
              </a:spcAft>
              <a:buNone/>
            </a:pPr>
            <a:r>
              <a:rPr lang="en" sz="1900">
                <a:solidFill>
                  <a:srgbClr val="FFFFFF"/>
                </a:solidFill>
                <a:latin typeface="DM Sans"/>
                <a:ea typeface="DM Sans"/>
                <a:cs typeface="DM Sans"/>
                <a:sym typeface="DM Sans"/>
              </a:rPr>
              <a:t>D) the hut is a safe and warm place.</a:t>
            </a:r>
            <a:endParaRPr sz="1700">
              <a:solidFill>
                <a:srgbClr val="FFFFFF"/>
              </a:solidFill>
              <a:latin typeface="DM Sans"/>
              <a:ea typeface="DM Sans"/>
              <a:cs typeface="DM Sans"/>
              <a:sym typeface="DM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84F56"/>
        </a:solidFill>
      </p:bgPr>
    </p:bg>
    <p:spTree>
      <p:nvGrpSpPr>
        <p:cNvPr id="546" name="Shape 546"/>
        <p:cNvGrpSpPr/>
        <p:nvPr/>
      </p:nvGrpSpPr>
      <p:grpSpPr>
        <a:xfrm>
          <a:off x="0" y="0"/>
          <a:ext cx="0" cy="0"/>
          <a:chOff x="0" y="0"/>
          <a:chExt cx="0" cy="0"/>
        </a:xfrm>
      </p:grpSpPr>
      <p:sp>
        <p:nvSpPr>
          <p:cNvPr id="547" name="Google Shape;547;p57"/>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8" name="Google Shape;548;p57"/>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49" name="Google Shape;549;p57"/>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Detail Questions</a:t>
            </a:r>
            <a:endParaRPr sz="4800">
              <a:latin typeface="Merriweather"/>
              <a:ea typeface="Merriweather"/>
              <a:cs typeface="Merriweather"/>
              <a:sym typeface="Merriweather"/>
            </a:endParaRPr>
          </a:p>
        </p:txBody>
      </p:sp>
      <p:sp>
        <p:nvSpPr>
          <p:cNvPr id="550" name="Google Shape;550;p57"/>
          <p:cNvSpPr txBox="1"/>
          <p:nvPr/>
        </p:nvSpPr>
        <p:spPr>
          <a:xfrm>
            <a:off x="228600" y="1060800"/>
            <a:ext cx="85974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a:t>
            </a:r>
            <a:r>
              <a:rPr b="1" lang="en" sz="2400">
                <a:solidFill>
                  <a:schemeClr val="lt1"/>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pic>
        <p:nvPicPr>
          <p:cNvPr id="551" name="Google Shape;551;p57" title="1.png"/>
          <p:cNvPicPr preferRelativeResize="0"/>
          <p:nvPr/>
        </p:nvPicPr>
        <p:blipFill>
          <a:blip r:embed="rId4">
            <a:alphaModFix/>
          </a:blip>
          <a:stretch>
            <a:fillRect/>
          </a:stretch>
        </p:blipFill>
        <p:spPr>
          <a:xfrm>
            <a:off x="228600" y="228600"/>
            <a:ext cx="1033200" cy="1033200"/>
          </a:xfrm>
          <a:prstGeom prst="rect">
            <a:avLst/>
          </a:prstGeom>
          <a:noFill/>
          <a:ln>
            <a:noFill/>
          </a:ln>
        </p:spPr>
      </p:pic>
      <p:sp>
        <p:nvSpPr>
          <p:cNvPr id="552" name="Google Shape;552;p57"/>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553" name="Google Shape;553;p57"/>
          <p:cNvSpPr txBox="1"/>
          <p:nvPr/>
        </p:nvSpPr>
        <p:spPr>
          <a:xfrm>
            <a:off x="513364" y="1470655"/>
            <a:ext cx="8450700" cy="24165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100">
                <a:solidFill>
                  <a:schemeClr val="lt1"/>
                </a:solidFill>
                <a:latin typeface="DM Sans"/>
                <a:ea typeface="DM Sans"/>
                <a:cs typeface="DM Sans"/>
                <a:sym typeface="DM Sans"/>
              </a:rPr>
              <a:t>“</a:t>
            </a:r>
            <a:r>
              <a:rPr lang="en" sz="2100">
                <a:solidFill>
                  <a:schemeClr val="lt1"/>
                </a:solidFill>
                <a:latin typeface="DM Sans"/>
                <a:ea typeface="DM Sans"/>
                <a:cs typeface="DM Sans"/>
                <a:sym typeface="DM Sans"/>
              </a:rPr>
              <a:t>He turned on hearing a noise, and perceiving me, shrieked loudly, and quitting the hut, ran across the fields with a speed of which his debilitated form hardly appeared capable.”</a:t>
            </a:r>
            <a:endParaRPr sz="21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sz="500">
              <a:solidFill>
                <a:schemeClr val="lt1"/>
              </a:solidFill>
              <a:latin typeface="DM Sans"/>
              <a:ea typeface="DM Sans"/>
              <a:cs typeface="DM Sans"/>
              <a:sym typeface="DM Sans"/>
            </a:endParaRPr>
          </a:p>
          <a:p>
            <a:pPr indent="0" lvl="0" marL="0" rtl="0" algn="l">
              <a:spcBef>
                <a:spcPts val="0"/>
              </a:spcBef>
              <a:spcAft>
                <a:spcPts val="0"/>
              </a:spcAft>
              <a:buNone/>
            </a:pPr>
            <a:r>
              <a:rPr b="1" lang="en" sz="2100">
                <a:solidFill>
                  <a:srgbClr val="FFFFFF"/>
                </a:solidFill>
                <a:latin typeface="DM Sans"/>
                <a:ea typeface="DM Sans"/>
                <a:cs typeface="DM Sans"/>
                <a:sym typeface="DM Sans"/>
              </a:rPr>
              <a:t>C) the old man is frightened by the creature.</a:t>
            </a:r>
            <a:endParaRPr sz="2100">
              <a:solidFill>
                <a:srgbClr val="FFFFFF"/>
              </a:solidFill>
              <a:latin typeface="DM Sans"/>
              <a:ea typeface="DM Sans"/>
              <a:cs typeface="DM Sans"/>
              <a:sym typeface="DM Sans"/>
            </a:endParaRPr>
          </a:p>
          <a:p>
            <a:pPr indent="0" lvl="0" marL="0" rtl="0" algn="l">
              <a:spcBef>
                <a:spcPts val="0"/>
              </a:spcBef>
              <a:spcAft>
                <a:spcPts val="0"/>
              </a:spcAft>
              <a:buNone/>
            </a:pPr>
            <a:r>
              <a:t/>
            </a:r>
            <a:endParaRPr b="1" sz="500">
              <a:solidFill>
                <a:srgbClr val="FFFFFF"/>
              </a:solidFill>
              <a:latin typeface="DM Sans"/>
              <a:ea typeface="DM Sans"/>
              <a:cs typeface="DM Sans"/>
              <a:sym typeface="DM Sans"/>
            </a:endParaRPr>
          </a:p>
          <a:p>
            <a:pPr indent="0" lvl="0" marL="0" rtl="0" algn="l">
              <a:spcBef>
                <a:spcPts val="0"/>
              </a:spcBef>
              <a:spcAft>
                <a:spcPts val="0"/>
              </a:spcAft>
              <a:buNone/>
            </a:pPr>
            <a:r>
              <a:rPr lang="en" sz="2100">
                <a:solidFill>
                  <a:srgbClr val="FFFFFF"/>
                </a:solidFill>
                <a:latin typeface="DM Sans"/>
                <a:ea typeface="DM Sans"/>
                <a:cs typeface="DM Sans"/>
                <a:sym typeface="DM Sans"/>
              </a:rPr>
              <a:t>The sentence shows the old man’s reaction: he shrieked loudly and ran away, which clearly indicates fear. The text does not suggest curiosity (A), kindness (B), or safety (D) here.</a:t>
            </a:r>
            <a:endParaRPr sz="2100">
              <a:solidFill>
                <a:srgbClr val="FFFFFF"/>
              </a:solidFill>
              <a:latin typeface="DM Sans"/>
              <a:ea typeface="DM Sans"/>
              <a:cs typeface="DM Sans"/>
              <a:sym typeface="DM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ED9"/>
        </a:solidFill>
      </p:bgPr>
    </p:bg>
    <p:spTree>
      <p:nvGrpSpPr>
        <p:cNvPr id="557" name="Shape 557"/>
        <p:cNvGrpSpPr/>
        <p:nvPr/>
      </p:nvGrpSpPr>
      <p:grpSpPr>
        <a:xfrm>
          <a:off x="0" y="0"/>
          <a:ext cx="0" cy="0"/>
          <a:chOff x="0" y="0"/>
          <a:chExt cx="0" cy="0"/>
        </a:xfrm>
      </p:grpSpPr>
      <p:sp>
        <p:nvSpPr>
          <p:cNvPr id="558" name="Google Shape;558;p58"/>
          <p:cNvSpPr/>
          <p:nvPr/>
        </p:nvSpPr>
        <p:spPr>
          <a:xfrm>
            <a:off x="-8" y="0"/>
            <a:ext cx="17586515" cy="986136"/>
          </a:xfrm>
          <a:prstGeom prst="rect">
            <a:avLst/>
          </a:prstGeom>
        </p:spPr>
        <p:txBody>
          <a:bodyPr>
            <a:prstTxWarp prst="textPlain"/>
          </a:bodyPr>
          <a:lstStyle/>
          <a:p>
            <a:pPr lvl="0" algn="ctr"/>
            <a:r>
              <a:rPr b="0" i="0">
                <a:ln cap="flat" cmpd="sng" w="38100">
                  <a:solidFill>
                    <a:srgbClr val="484F56"/>
                  </a:solidFill>
                  <a:prstDash val="solid"/>
                  <a:round/>
                  <a:headEnd len="sm" w="sm" type="none"/>
                  <a:tailEnd len="sm" w="sm" type="none"/>
                </a:ln>
                <a:noFill/>
                <a:latin typeface="DM Sans"/>
              </a:rPr>
              <a:t>x² &gt; 14 + 19 − 4y ÷ (41x − y)(12k) = pq + 4r</a:t>
            </a:r>
          </a:p>
        </p:txBody>
      </p:sp>
      <p:sp>
        <p:nvSpPr>
          <p:cNvPr id="559" name="Google Shape;559;p58"/>
          <p:cNvSpPr/>
          <p:nvPr/>
        </p:nvSpPr>
        <p:spPr>
          <a:xfrm>
            <a:off x="-8442508" y="4157375"/>
            <a:ext cx="17586515" cy="986136"/>
          </a:xfrm>
          <a:prstGeom prst="rect">
            <a:avLst/>
          </a:prstGeom>
        </p:spPr>
        <p:txBody>
          <a:bodyPr>
            <a:prstTxWarp prst="textPlain"/>
          </a:bodyPr>
          <a:lstStyle/>
          <a:p>
            <a:pPr lvl="0" algn="ctr"/>
            <a:r>
              <a:rPr b="0" i="0">
                <a:ln cap="flat" cmpd="sng" w="38100">
                  <a:solidFill>
                    <a:srgbClr val="484F56"/>
                  </a:solidFill>
                  <a:prstDash val="solid"/>
                  <a:round/>
                  <a:headEnd len="sm" w="sm" type="none"/>
                  <a:tailEnd len="sm" w="sm" type="none"/>
                </a:ln>
                <a:noFill/>
                <a:latin typeface="DM Sans"/>
              </a:rPr>
              <a:t>x² &gt; 14 + 19 − 4y ÷ (41x − y)(12k) = pq + 4r</a:t>
            </a:r>
          </a:p>
        </p:txBody>
      </p:sp>
      <p:sp>
        <p:nvSpPr>
          <p:cNvPr id="560" name="Google Shape;560;p58"/>
          <p:cNvSpPr/>
          <p:nvPr/>
        </p:nvSpPr>
        <p:spPr>
          <a:xfrm>
            <a:off x="0" y="1547100"/>
            <a:ext cx="9144000" cy="738900"/>
          </a:xfrm>
          <a:prstGeom prst="rect">
            <a:avLst/>
          </a:prstGeom>
          <a:solidFill>
            <a:srgbClr val="484F5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1" name="Google Shape;561;p58"/>
          <p:cNvSpPr/>
          <p:nvPr/>
        </p:nvSpPr>
        <p:spPr>
          <a:xfrm>
            <a:off x="228590" y="228602"/>
            <a:ext cx="2057400" cy="2057400"/>
          </a:xfrm>
          <a:prstGeom prst="ellipse">
            <a:avLst/>
          </a:prstGeom>
          <a:solidFill>
            <a:srgbClr val="484F56"/>
          </a:solidFill>
          <a:ln cap="flat" cmpd="sng" w="152400">
            <a:solidFill>
              <a:srgbClr val="C6DED9"/>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100000"/>
              </a:lnSpc>
              <a:spcBef>
                <a:spcPts val="0"/>
              </a:spcBef>
              <a:spcAft>
                <a:spcPts val="0"/>
              </a:spcAft>
              <a:buNone/>
            </a:pPr>
            <a:r>
              <a:rPr lang="en" sz="3200">
                <a:solidFill>
                  <a:srgbClr val="FFFFFF"/>
                </a:solidFill>
                <a:latin typeface="Merriweather"/>
                <a:ea typeface="Merriweather"/>
                <a:cs typeface="Merriweather"/>
                <a:sym typeface="Merriweather"/>
              </a:rPr>
              <a:t>Spring</a:t>
            </a:r>
            <a:endParaRPr sz="3200">
              <a:solidFill>
                <a:srgbClr val="FFFFFF"/>
              </a:solidFill>
              <a:latin typeface="Merriweather"/>
              <a:ea typeface="Merriweather"/>
              <a:cs typeface="Merriweather"/>
              <a:sym typeface="Merriweather"/>
            </a:endParaRPr>
          </a:p>
          <a:p>
            <a:pPr indent="0" lvl="0" marL="0" rtl="0" algn="ctr">
              <a:lnSpc>
                <a:spcPct val="80000"/>
              </a:lnSpc>
              <a:spcBef>
                <a:spcPts val="0"/>
              </a:spcBef>
              <a:spcAft>
                <a:spcPts val="0"/>
              </a:spcAft>
              <a:buNone/>
            </a:pPr>
            <a:r>
              <a:rPr lang="en" sz="9600">
                <a:solidFill>
                  <a:srgbClr val="FFFFFF"/>
                </a:solidFill>
                <a:latin typeface="Merriweather"/>
                <a:ea typeface="Merriweather"/>
                <a:cs typeface="Merriweather"/>
                <a:sym typeface="Merriweather"/>
              </a:rPr>
              <a:t>3</a:t>
            </a:r>
            <a:endParaRPr sz="9600">
              <a:solidFill>
                <a:srgbClr val="FFFFFF"/>
              </a:solidFill>
              <a:latin typeface="Merriweather"/>
              <a:ea typeface="Merriweather"/>
              <a:cs typeface="Merriweather"/>
              <a:sym typeface="Merriweather"/>
            </a:endParaRPr>
          </a:p>
        </p:txBody>
      </p:sp>
      <p:sp>
        <p:nvSpPr>
          <p:cNvPr id="562" name="Google Shape;562;p58"/>
          <p:cNvSpPr txBox="1"/>
          <p:nvPr/>
        </p:nvSpPr>
        <p:spPr>
          <a:xfrm>
            <a:off x="2514600" y="1547100"/>
            <a:ext cx="6400800" cy="738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2500">
                <a:solidFill>
                  <a:srgbClr val="FFFFFF"/>
                </a:solidFill>
                <a:latin typeface="Merriweather"/>
                <a:ea typeface="Merriweather"/>
                <a:cs typeface="Merriweather"/>
                <a:sym typeface="Merriweather"/>
              </a:rPr>
              <a:t>Expressions, Equations, and Inequalities</a:t>
            </a:r>
            <a:endParaRPr sz="2500">
              <a:solidFill>
                <a:srgbClr val="FFFFFF"/>
              </a:solidFill>
              <a:latin typeface="Merriweather"/>
              <a:ea typeface="Merriweather"/>
              <a:cs typeface="Merriweather"/>
              <a:sym typeface="Merriweather"/>
            </a:endParaRPr>
          </a:p>
        </p:txBody>
      </p:sp>
      <p:sp>
        <p:nvSpPr>
          <p:cNvPr id="563" name="Google Shape;563;p58"/>
          <p:cNvSpPr txBox="1"/>
          <p:nvPr/>
        </p:nvSpPr>
        <p:spPr>
          <a:xfrm>
            <a:off x="2514600" y="1011000"/>
            <a:ext cx="64008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3200">
                <a:latin typeface="DM Sans"/>
                <a:ea typeface="DM Sans"/>
                <a:cs typeface="DM Sans"/>
                <a:sym typeface="DM Sans"/>
              </a:rPr>
              <a:t>Mathematics</a:t>
            </a:r>
            <a:endParaRPr sz="3200">
              <a:latin typeface="DM Sans"/>
              <a:ea typeface="DM Sans"/>
              <a:cs typeface="DM Sans"/>
              <a:sym typeface="DM Sans"/>
            </a:endParaRPr>
          </a:p>
        </p:txBody>
      </p:sp>
      <p:sp>
        <p:nvSpPr>
          <p:cNvPr id="564" name="Google Shape;564;p58"/>
          <p:cNvSpPr txBox="1"/>
          <p:nvPr/>
        </p:nvSpPr>
        <p:spPr>
          <a:xfrm>
            <a:off x="228600" y="2514600"/>
            <a:ext cx="4114800" cy="1477800"/>
          </a:xfrm>
          <a:prstGeom prst="rect">
            <a:avLst/>
          </a:prstGeom>
          <a:noFill/>
          <a:ln>
            <a:noFill/>
          </a:ln>
          <a:effectLst>
            <a:outerShdw blurRad="71438" rotWithShape="0" algn="bl">
              <a:srgbClr val="FFFFFF"/>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latin typeface="DM Sans"/>
                <a:ea typeface="DM Sans"/>
                <a:cs typeface="DM Sans"/>
                <a:sym typeface="DM Sans"/>
              </a:rPr>
              <a:t>Aim:</a:t>
            </a:r>
            <a:r>
              <a:rPr lang="en" sz="2400">
                <a:latin typeface="DM Sans"/>
                <a:ea typeface="DM Sans"/>
                <a:cs typeface="DM Sans"/>
                <a:sym typeface="DM Sans"/>
              </a:rPr>
              <a:t> Understand how to solve for variables in expressions, equations, and inequalities.</a:t>
            </a:r>
            <a:endParaRPr sz="2400">
              <a:latin typeface="DM Sans"/>
              <a:ea typeface="DM Sans"/>
              <a:cs typeface="DM Sans"/>
              <a:sym typeface="DM Sans"/>
            </a:endParaRPr>
          </a:p>
        </p:txBody>
      </p:sp>
      <p:sp>
        <p:nvSpPr>
          <p:cNvPr id="565" name="Google Shape;565;p58"/>
          <p:cNvSpPr txBox="1"/>
          <p:nvPr/>
        </p:nvSpPr>
        <p:spPr>
          <a:xfrm>
            <a:off x="4800600" y="2518650"/>
            <a:ext cx="4114800" cy="1477800"/>
          </a:xfrm>
          <a:prstGeom prst="rect">
            <a:avLst/>
          </a:prstGeom>
          <a:noFill/>
          <a:ln>
            <a:noFill/>
          </a:ln>
          <a:effectLst>
            <a:outerShdw blurRad="71438" rotWithShape="0" algn="bl">
              <a:srgbClr val="FFFFFF"/>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latin typeface="DM Sans"/>
                <a:ea typeface="DM Sans"/>
                <a:cs typeface="DM Sans"/>
                <a:sym typeface="DM Sans"/>
              </a:rPr>
              <a:t>Do Now:</a:t>
            </a:r>
            <a:r>
              <a:rPr lang="en" sz="2400">
                <a:latin typeface="DM Sans"/>
                <a:ea typeface="DM Sans"/>
                <a:cs typeface="DM Sans"/>
                <a:sym typeface="DM Sans"/>
              </a:rPr>
              <a:t> What is the difference between an </a:t>
            </a:r>
            <a:r>
              <a:rPr i="1" lang="en" sz="2400">
                <a:latin typeface="DM Sans"/>
                <a:ea typeface="DM Sans"/>
                <a:cs typeface="DM Sans"/>
                <a:sym typeface="DM Sans"/>
              </a:rPr>
              <a:t>equation</a:t>
            </a:r>
            <a:r>
              <a:rPr lang="en" sz="2400">
                <a:latin typeface="DM Sans"/>
                <a:ea typeface="DM Sans"/>
                <a:cs typeface="DM Sans"/>
                <a:sym typeface="DM Sans"/>
              </a:rPr>
              <a:t>, an </a:t>
            </a:r>
            <a:r>
              <a:rPr i="1" lang="en" sz="2400">
                <a:latin typeface="DM Sans"/>
                <a:ea typeface="DM Sans"/>
                <a:cs typeface="DM Sans"/>
                <a:sym typeface="DM Sans"/>
              </a:rPr>
              <a:t>expression</a:t>
            </a:r>
            <a:r>
              <a:rPr lang="en" sz="2400">
                <a:latin typeface="DM Sans"/>
                <a:ea typeface="DM Sans"/>
                <a:cs typeface="DM Sans"/>
                <a:sym typeface="DM Sans"/>
              </a:rPr>
              <a:t>, and an </a:t>
            </a:r>
            <a:r>
              <a:rPr i="1" lang="en" sz="2400">
                <a:latin typeface="DM Sans"/>
                <a:ea typeface="DM Sans"/>
                <a:cs typeface="DM Sans"/>
                <a:sym typeface="DM Sans"/>
              </a:rPr>
              <a:t>inequality</a:t>
            </a:r>
            <a:r>
              <a:rPr lang="en" sz="2400">
                <a:latin typeface="DM Sans"/>
                <a:ea typeface="DM Sans"/>
                <a:cs typeface="DM Sans"/>
                <a:sym typeface="DM Sans"/>
              </a:rPr>
              <a:t>?</a:t>
            </a:r>
            <a:endParaRPr sz="2400">
              <a:latin typeface="DM Sans"/>
              <a:ea typeface="DM Sans"/>
              <a:cs typeface="DM Sans"/>
              <a:sym typeface="DM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569" name="Shape 569"/>
        <p:cNvGrpSpPr/>
        <p:nvPr/>
      </p:nvGrpSpPr>
      <p:grpSpPr>
        <a:xfrm>
          <a:off x="0" y="0"/>
          <a:ext cx="0" cy="0"/>
          <a:chOff x="0" y="0"/>
          <a:chExt cx="0" cy="0"/>
        </a:xfrm>
      </p:grpSpPr>
      <p:sp>
        <p:nvSpPr>
          <p:cNvPr id="570" name="Google Shape;570;p59"/>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571" name="Google Shape;571;p59"/>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2" name="Google Shape;572;p59"/>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73" name="Google Shape;573;p59"/>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Variables</a:t>
            </a:r>
            <a:endParaRPr sz="4800">
              <a:latin typeface="Merriweather"/>
              <a:ea typeface="Merriweather"/>
              <a:cs typeface="Merriweather"/>
              <a:sym typeface="Merriweather"/>
            </a:endParaRPr>
          </a:p>
        </p:txBody>
      </p:sp>
      <p:pic>
        <p:nvPicPr>
          <p:cNvPr id="574" name="Google Shape;574;p59"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75" name="Google Shape;575;p59"/>
          <p:cNvSpPr txBox="1"/>
          <p:nvPr/>
        </p:nvSpPr>
        <p:spPr>
          <a:xfrm>
            <a:off x="228600" y="1490400"/>
            <a:ext cx="8686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Last week, you saw some letters. </a:t>
            </a:r>
            <a:r>
              <a:rPr i="1" lang="en" sz="2400">
                <a:solidFill>
                  <a:srgbClr val="FFFFFF"/>
                </a:solidFill>
                <a:latin typeface="DM Sans"/>
                <a:ea typeface="DM Sans"/>
                <a:cs typeface="DM Sans"/>
                <a:sym typeface="DM Sans"/>
              </a:rPr>
              <a:t>But I thought mathematics dealt with numbers. What gives?</a:t>
            </a:r>
            <a:endParaRPr i="1" sz="2400">
              <a:solidFill>
                <a:srgbClr val="FFFFFF"/>
              </a:solidFill>
              <a:latin typeface="DM Sans"/>
              <a:ea typeface="DM Sans"/>
              <a:cs typeface="DM Sans"/>
              <a:sym typeface="DM Sans"/>
            </a:endParaRPr>
          </a:p>
          <a:p>
            <a:pPr indent="0" lvl="0" marL="0" rtl="0" algn="ctr">
              <a:spcBef>
                <a:spcPts val="0"/>
              </a:spcBef>
              <a:spcAft>
                <a:spcPts val="0"/>
              </a:spcAft>
              <a:buNone/>
            </a:pPr>
            <a:r>
              <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rPr lang="en" sz="2400">
                <a:solidFill>
                  <a:srgbClr val="FFFFFF"/>
                </a:solidFill>
                <a:latin typeface="DM Sans"/>
                <a:ea typeface="DM Sans"/>
                <a:cs typeface="DM Sans"/>
                <a:sym typeface="DM Sans"/>
              </a:rPr>
              <a:t>Well, those letters </a:t>
            </a:r>
            <a:r>
              <a:rPr i="1" lang="en" sz="2400">
                <a:solidFill>
                  <a:srgbClr val="FFFFFF"/>
                </a:solidFill>
                <a:latin typeface="DM Sans"/>
                <a:ea typeface="DM Sans"/>
                <a:cs typeface="DM Sans"/>
                <a:sym typeface="DM Sans"/>
              </a:rPr>
              <a:t>were</a:t>
            </a:r>
            <a:r>
              <a:rPr lang="en" sz="2400">
                <a:solidFill>
                  <a:srgbClr val="FFFFFF"/>
                </a:solidFill>
                <a:latin typeface="DM Sans"/>
                <a:ea typeface="DM Sans"/>
                <a:cs typeface="DM Sans"/>
                <a:sym typeface="DM Sans"/>
              </a:rPr>
              <a:t> numbers. They were just a different type of number. It’s a type of number that is . . . </a:t>
            </a:r>
            <a:r>
              <a:rPr i="1" lang="en" sz="2400">
                <a:solidFill>
                  <a:srgbClr val="FFFFFF"/>
                </a:solidFill>
                <a:latin typeface="DM Sans"/>
                <a:ea typeface="DM Sans"/>
                <a:cs typeface="DM Sans"/>
                <a:sym typeface="DM Sans"/>
              </a:rPr>
              <a:t>variable</a:t>
            </a:r>
            <a:r>
              <a:rPr lang="en" sz="2400">
                <a:solidFill>
                  <a:srgbClr val="FFFFFF"/>
                </a:solidFill>
                <a:latin typeface="DM Sans"/>
                <a:ea typeface="DM Sans"/>
                <a:cs typeface="DM Sans"/>
                <a:sym typeface="DM Sans"/>
              </a:rPr>
              <a:t>.</a:t>
            </a:r>
            <a:endParaRPr sz="2400">
              <a:solidFill>
                <a:srgbClr val="FFFFFF"/>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75">
                                            <p:txEl>
                                              <p:pRg end="0" st="0"/>
                                            </p:txEl>
                                          </p:spTgt>
                                        </p:tgtEl>
                                        <p:attrNameLst>
                                          <p:attrName>style.visibility</p:attrName>
                                        </p:attrNameLst>
                                      </p:cBhvr>
                                      <p:to>
                                        <p:strVal val="visible"/>
                                      </p:to>
                                    </p:set>
                                    <p:animEffect filter="fade" transition="in">
                                      <p:cBhvr>
                                        <p:cTn dur="800"/>
                                        <p:tgtEl>
                                          <p:spTgt spid="575">
                                            <p:txEl>
                                              <p:pRg end="0" st="0"/>
                                            </p:txEl>
                                          </p:spTgt>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575">
                                            <p:txEl>
                                              <p:pRg end="1" st="1"/>
                                            </p:txEl>
                                          </p:spTgt>
                                        </p:tgtEl>
                                        <p:attrNameLst>
                                          <p:attrName>style.visibility</p:attrName>
                                        </p:attrNameLst>
                                      </p:cBhvr>
                                      <p:to>
                                        <p:strVal val="visible"/>
                                      </p:to>
                                    </p:set>
                                    <p:animEffect filter="fade" transition="in">
                                      <p:cBhvr>
                                        <p:cTn dur="800"/>
                                        <p:tgtEl>
                                          <p:spTgt spid="575">
                                            <p:txEl>
                                              <p:pRg end="1" st="1"/>
                                            </p:txEl>
                                          </p:spTgt>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575">
                                            <p:txEl>
                                              <p:pRg end="2" st="2"/>
                                            </p:txEl>
                                          </p:spTgt>
                                        </p:tgtEl>
                                        <p:attrNameLst>
                                          <p:attrName>style.visibility</p:attrName>
                                        </p:attrNameLst>
                                      </p:cBhvr>
                                      <p:to>
                                        <p:strVal val="visible"/>
                                      </p:to>
                                    </p:set>
                                    <p:animEffect filter="fade" transition="in">
                                      <p:cBhvr>
                                        <p:cTn dur="800"/>
                                        <p:tgtEl>
                                          <p:spTgt spid="57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579" name="Shape 579"/>
        <p:cNvGrpSpPr/>
        <p:nvPr/>
      </p:nvGrpSpPr>
      <p:grpSpPr>
        <a:xfrm>
          <a:off x="0" y="0"/>
          <a:ext cx="0" cy="0"/>
          <a:chOff x="0" y="0"/>
          <a:chExt cx="0" cy="0"/>
        </a:xfrm>
      </p:grpSpPr>
      <p:sp>
        <p:nvSpPr>
          <p:cNvPr id="580" name="Google Shape;580;p60"/>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581" name="Google Shape;581;p60"/>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2" name="Google Shape;582;p60"/>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83" name="Google Shape;583;p60"/>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Variables</a:t>
            </a:r>
            <a:endParaRPr sz="4800">
              <a:latin typeface="Merriweather"/>
              <a:ea typeface="Merriweather"/>
              <a:cs typeface="Merriweather"/>
              <a:sym typeface="Merriweather"/>
            </a:endParaRPr>
          </a:p>
        </p:txBody>
      </p:sp>
      <p:pic>
        <p:nvPicPr>
          <p:cNvPr id="584" name="Google Shape;584;p60"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85" name="Google Shape;585;p60"/>
          <p:cNvSpPr txBox="1"/>
          <p:nvPr/>
        </p:nvSpPr>
        <p:spPr>
          <a:xfrm>
            <a:off x="228600" y="1490400"/>
            <a:ext cx="8686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b="1" lang="en" sz="2400">
                <a:solidFill>
                  <a:srgbClr val="FFFFFF"/>
                </a:solidFill>
                <a:latin typeface="DM Sans"/>
                <a:ea typeface="DM Sans"/>
                <a:cs typeface="DM Sans"/>
                <a:sym typeface="DM Sans"/>
              </a:rPr>
              <a:t>Variables</a:t>
            </a:r>
            <a:r>
              <a:rPr lang="en" sz="2400">
                <a:solidFill>
                  <a:srgbClr val="FFFFFF"/>
                </a:solidFill>
                <a:latin typeface="DM Sans"/>
                <a:ea typeface="DM Sans"/>
                <a:cs typeface="DM Sans"/>
                <a:sym typeface="DM Sans"/>
              </a:rPr>
              <a:t> are symbols (usually </a:t>
            </a:r>
            <a:r>
              <a:rPr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 </a:t>
            </a:r>
            <a:r>
              <a:rPr i="1" lang="en" sz="2400">
                <a:solidFill>
                  <a:srgbClr val="FFFFFF"/>
                </a:solidFill>
                <a:latin typeface="DM Sans"/>
                <a:ea typeface="DM Sans"/>
                <a:cs typeface="DM Sans"/>
                <a:sym typeface="DM Sans"/>
              </a:rPr>
              <a:t>y</a:t>
            </a:r>
            <a:r>
              <a:rPr lang="en" sz="2400">
                <a:solidFill>
                  <a:srgbClr val="FFFFFF"/>
                </a:solidFill>
                <a:latin typeface="DM Sans"/>
                <a:ea typeface="DM Sans"/>
                <a:cs typeface="DM Sans"/>
                <a:sym typeface="DM Sans"/>
              </a:rPr>
              <a:t>, </a:t>
            </a:r>
            <a:r>
              <a:rPr i="1" lang="en" sz="2400">
                <a:solidFill>
                  <a:srgbClr val="FFFFFF"/>
                </a:solidFill>
                <a:latin typeface="DM Sans"/>
                <a:ea typeface="DM Sans"/>
                <a:cs typeface="DM Sans"/>
                <a:sym typeface="DM Sans"/>
              </a:rPr>
              <a:t>n</a:t>
            </a:r>
            <a:r>
              <a:rPr lang="en" sz="2400">
                <a:solidFill>
                  <a:srgbClr val="FFFFFF"/>
                </a:solidFill>
                <a:latin typeface="DM Sans"/>
                <a:ea typeface="DM Sans"/>
                <a:cs typeface="DM Sans"/>
                <a:sym typeface="DM Sans"/>
              </a:rPr>
              <a:t>, </a:t>
            </a:r>
            <a:r>
              <a:rPr i="1" lang="en" sz="2400">
                <a:solidFill>
                  <a:srgbClr val="FFFFFF"/>
                </a:solidFill>
                <a:latin typeface="DM Sans"/>
                <a:ea typeface="DM Sans"/>
                <a:cs typeface="DM Sans"/>
                <a:sym typeface="DM Sans"/>
              </a:rPr>
              <a:t>θ</a:t>
            </a:r>
            <a:r>
              <a:rPr lang="en" sz="2400">
                <a:solidFill>
                  <a:srgbClr val="FFFFFF"/>
                </a:solidFill>
                <a:latin typeface="DM Sans"/>
                <a:ea typeface="DM Sans"/>
                <a:cs typeface="DM Sans"/>
                <a:sym typeface="DM Sans"/>
              </a:rPr>
              <a:t>, or some other Latin or Greek letter) that represent a number in an expression, equation, or inequality.</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rPr lang="en" sz="2400">
                <a:solidFill>
                  <a:srgbClr val="FFFFFF"/>
                </a:solidFill>
                <a:latin typeface="DM Sans"/>
                <a:ea typeface="DM Sans"/>
                <a:cs typeface="DM Sans"/>
                <a:sym typeface="DM Sans"/>
              </a:rPr>
              <a:t>This number is usually something we don’t know or something that can change (i.e., </a:t>
            </a:r>
            <a:r>
              <a:rPr i="1" lang="en" sz="2400">
                <a:solidFill>
                  <a:srgbClr val="FFFFFF"/>
                </a:solidFill>
                <a:latin typeface="DM Sans"/>
                <a:ea typeface="DM Sans"/>
                <a:cs typeface="DM Sans"/>
                <a:sym typeface="DM Sans"/>
              </a:rPr>
              <a:t>vary</a:t>
            </a:r>
            <a:r>
              <a:rPr lang="en" sz="2400">
                <a:solidFill>
                  <a:srgbClr val="FFFFFF"/>
                </a:solidFill>
                <a:latin typeface="DM Sans"/>
                <a:ea typeface="DM Sans"/>
                <a:cs typeface="DM Sans"/>
                <a:sym typeface="DM Sans"/>
              </a:rPr>
              <a:t>). For example, my height in inches can be represented by </a:t>
            </a:r>
            <a:r>
              <a:rPr i="1" lang="en" sz="2400">
                <a:solidFill>
                  <a:srgbClr val="FFFFFF"/>
                </a:solidFill>
                <a:latin typeface="DM Sans"/>
                <a:ea typeface="DM Sans"/>
                <a:cs typeface="DM Sans"/>
                <a:sym typeface="DM Sans"/>
              </a:rPr>
              <a:t>h</a:t>
            </a:r>
            <a:r>
              <a:rPr lang="en" sz="2400">
                <a:solidFill>
                  <a:srgbClr val="FFFFFF"/>
                </a:solidFill>
                <a:latin typeface="DM Sans"/>
                <a:ea typeface="DM Sans"/>
                <a:cs typeface="DM Sans"/>
                <a:sym typeface="DM Sans"/>
              </a:rPr>
              <a:t>.</a:t>
            </a:r>
            <a:endParaRPr sz="2400">
              <a:solidFill>
                <a:srgbClr val="FFFFFF"/>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85">
                                            <p:txEl>
                                              <p:pRg end="0" st="0"/>
                                            </p:txEl>
                                          </p:spTgt>
                                        </p:tgtEl>
                                        <p:attrNameLst>
                                          <p:attrName>style.visibility</p:attrName>
                                        </p:attrNameLst>
                                      </p:cBhvr>
                                      <p:to>
                                        <p:strVal val="visible"/>
                                      </p:to>
                                    </p:set>
                                    <p:animEffect filter="fade" transition="in">
                                      <p:cBhvr>
                                        <p:cTn dur="800"/>
                                        <p:tgtEl>
                                          <p:spTgt spid="585">
                                            <p:txEl>
                                              <p:pRg end="0" st="0"/>
                                            </p:txEl>
                                          </p:spTgt>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585">
                                            <p:txEl>
                                              <p:pRg end="1" st="1"/>
                                            </p:txEl>
                                          </p:spTgt>
                                        </p:tgtEl>
                                        <p:attrNameLst>
                                          <p:attrName>style.visibility</p:attrName>
                                        </p:attrNameLst>
                                      </p:cBhvr>
                                      <p:to>
                                        <p:strVal val="visible"/>
                                      </p:to>
                                    </p:set>
                                    <p:animEffect filter="fade" transition="in">
                                      <p:cBhvr>
                                        <p:cTn dur="800"/>
                                        <p:tgtEl>
                                          <p:spTgt spid="585">
                                            <p:txEl>
                                              <p:pRg end="1" st="1"/>
                                            </p:txEl>
                                          </p:spTgt>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585">
                                            <p:txEl>
                                              <p:pRg end="2" st="2"/>
                                            </p:txEl>
                                          </p:spTgt>
                                        </p:tgtEl>
                                        <p:attrNameLst>
                                          <p:attrName>style.visibility</p:attrName>
                                        </p:attrNameLst>
                                      </p:cBhvr>
                                      <p:to>
                                        <p:strVal val="visible"/>
                                      </p:to>
                                    </p:set>
                                    <p:animEffect filter="fade" transition="in">
                                      <p:cBhvr>
                                        <p:cTn dur="800"/>
                                        <p:tgtEl>
                                          <p:spTgt spid="58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589" name="Shape 589"/>
        <p:cNvGrpSpPr/>
        <p:nvPr/>
      </p:nvGrpSpPr>
      <p:grpSpPr>
        <a:xfrm>
          <a:off x="0" y="0"/>
          <a:ext cx="0" cy="0"/>
          <a:chOff x="0" y="0"/>
          <a:chExt cx="0" cy="0"/>
        </a:xfrm>
      </p:grpSpPr>
      <p:sp>
        <p:nvSpPr>
          <p:cNvPr id="590" name="Google Shape;590;p61"/>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591" name="Google Shape;591;p61"/>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2" name="Google Shape;592;p61"/>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93" name="Google Shape;593;p61"/>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Variables</a:t>
            </a:r>
            <a:endParaRPr sz="4800">
              <a:latin typeface="Merriweather"/>
              <a:ea typeface="Merriweather"/>
              <a:cs typeface="Merriweather"/>
              <a:sym typeface="Merriweather"/>
            </a:endParaRPr>
          </a:p>
        </p:txBody>
      </p:sp>
      <p:pic>
        <p:nvPicPr>
          <p:cNvPr id="594" name="Google Shape;594;p61"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95" name="Google Shape;595;p61"/>
          <p:cNvSpPr txBox="1"/>
          <p:nvPr/>
        </p:nvSpPr>
        <p:spPr>
          <a:xfrm>
            <a:off x="228600" y="1490400"/>
            <a:ext cx="8686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An </a:t>
            </a:r>
            <a:r>
              <a:rPr b="1" lang="en" sz="2400">
                <a:solidFill>
                  <a:srgbClr val="FFFFFF"/>
                </a:solidFill>
                <a:latin typeface="DM Sans"/>
                <a:ea typeface="DM Sans"/>
                <a:cs typeface="DM Sans"/>
                <a:sym typeface="DM Sans"/>
              </a:rPr>
              <a:t>expression</a:t>
            </a:r>
            <a:r>
              <a:rPr lang="en" sz="2400">
                <a:solidFill>
                  <a:srgbClr val="FFFFFF"/>
                </a:solidFill>
                <a:latin typeface="DM Sans"/>
                <a:ea typeface="DM Sans"/>
                <a:cs typeface="DM Sans"/>
                <a:sym typeface="DM Sans"/>
              </a:rPr>
              <a:t> is a number represented by some symbols.</a:t>
            </a:r>
            <a:endParaRPr sz="2400">
              <a:solidFill>
                <a:srgbClr val="FFFFFF"/>
              </a:solidFill>
              <a:latin typeface="DM Sans"/>
              <a:ea typeface="DM Sans"/>
              <a:cs typeface="DM Sans"/>
              <a:sym typeface="DM Sans"/>
            </a:endParaRPr>
          </a:p>
        </p:txBody>
      </p:sp>
      <p:grpSp>
        <p:nvGrpSpPr>
          <p:cNvPr id="596" name="Google Shape;596;p61"/>
          <p:cNvGrpSpPr/>
          <p:nvPr/>
        </p:nvGrpSpPr>
        <p:grpSpPr>
          <a:xfrm>
            <a:off x="2286000" y="2670300"/>
            <a:ext cx="4572000" cy="554100"/>
            <a:chOff x="2286000" y="2811300"/>
            <a:chExt cx="4572000" cy="554100"/>
          </a:xfrm>
        </p:grpSpPr>
        <p:sp>
          <p:nvSpPr>
            <p:cNvPr id="597" name="Google Shape;597;p61"/>
            <p:cNvSpPr txBox="1"/>
            <p:nvPr/>
          </p:nvSpPr>
          <p:spPr>
            <a:xfrm>
              <a:off x="22860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FFFFF"/>
                  </a:solidFill>
                  <a:latin typeface="DM Sans"/>
                  <a:ea typeface="DM Sans"/>
                  <a:cs typeface="DM Sans"/>
                  <a:sym typeface="DM Sans"/>
                </a:rPr>
                <a:t>7</a:t>
              </a:r>
              <a:endParaRPr sz="3600">
                <a:solidFill>
                  <a:srgbClr val="FFFFFF"/>
                </a:solidFill>
                <a:latin typeface="DM Sans"/>
                <a:ea typeface="DM Sans"/>
                <a:cs typeface="DM Sans"/>
                <a:sym typeface="DM Sans"/>
              </a:endParaRPr>
            </a:p>
          </p:txBody>
        </p:sp>
        <p:sp>
          <p:nvSpPr>
            <p:cNvPr id="598" name="Google Shape;598;p61"/>
            <p:cNvSpPr txBox="1"/>
            <p:nvPr/>
          </p:nvSpPr>
          <p:spPr>
            <a:xfrm>
              <a:off x="32004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FFFFF"/>
                  </a:solidFill>
                  <a:latin typeface="DM Sans"/>
                  <a:ea typeface="DM Sans"/>
                  <a:cs typeface="DM Sans"/>
                  <a:sym typeface="DM Sans"/>
                </a:rPr>
                <a:t>-</a:t>
              </a:r>
              <a:endParaRPr sz="3600">
                <a:solidFill>
                  <a:srgbClr val="FFFFFF"/>
                </a:solidFill>
                <a:latin typeface="DM Sans"/>
                <a:ea typeface="DM Sans"/>
                <a:cs typeface="DM Sans"/>
                <a:sym typeface="DM Sans"/>
              </a:endParaRPr>
            </a:p>
          </p:txBody>
        </p:sp>
        <p:sp>
          <p:nvSpPr>
            <p:cNvPr id="599" name="Google Shape;599;p61"/>
            <p:cNvSpPr txBox="1"/>
            <p:nvPr/>
          </p:nvSpPr>
          <p:spPr>
            <a:xfrm>
              <a:off x="41148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i="1" lang="en" sz="3600">
                  <a:solidFill>
                    <a:srgbClr val="C6DED9"/>
                  </a:solidFill>
                  <a:latin typeface="DM Sans"/>
                  <a:ea typeface="DM Sans"/>
                  <a:cs typeface="DM Sans"/>
                  <a:sym typeface="DM Sans"/>
                </a:rPr>
                <a:t>q</a:t>
              </a:r>
              <a:endParaRPr sz="1800">
                <a:solidFill>
                  <a:srgbClr val="C6DED9"/>
                </a:solidFill>
                <a:latin typeface="DM Sans"/>
                <a:ea typeface="DM Sans"/>
                <a:cs typeface="DM Sans"/>
                <a:sym typeface="DM Sans"/>
              </a:endParaRPr>
            </a:p>
          </p:txBody>
        </p:sp>
        <p:sp>
          <p:nvSpPr>
            <p:cNvPr id="600" name="Google Shape;600;p61"/>
            <p:cNvSpPr txBox="1"/>
            <p:nvPr/>
          </p:nvSpPr>
          <p:spPr>
            <a:xfrm>
              <a:off x="50292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FFFFF"/>
                  </a:solidFill>
                  <a:latin typeface="DM Sans"/>
                  <a:ea typeface="DM Sans"/>
                  <a:cs typeface="DM Sans"/>
                  <a:sym typeface="DM Sans"/>
                </a:rPr>
                <a:t>+</a:t>
              </a:r>
              <a:endParaRPr sz="3600">
                <a:solidFill>
                  <a:srgbClr val="FFFFFF"/>
                </a:solidFill>
                <a:latin typeface="DM Sans"/>
                <a:ea typeface="DM Sans"/>
                <a:cs typeface="DM Sans"/>
                <a:sym typeface="DM Sans"/>
              </a:endParaRPr>
            </a:p>
          </p:txBody>
        </p:sp>
        <p:sp>
          <p:nvSpPr>
            <p:cNvPr id="601" name="Google Shape;601;p61"/>
            <p:cNvSpPr txBox="1"/>
            <p:nvPr/>
          </p:nvSpPr>
          <p:spPr>
            <a:xfrm>
              <a:off x="59436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FFFFF"/>
                  </a:solidFill>
                  <a:latin typeface="DM Sans"/>
                  <a:ea typeface="DM Sans"/>
                  <a:cs typeface="DM Sans"/>
                  <a:sym typeface="DM Sans"/>
                </a:rPr>
                <a:t>3</a:t>
              </a:r>
              <a:r>
                <a:rPr i="1" lang="en" sz="3600">
                  <a:solidFill>
                    <a:srgbClr val="C6DED9"/>
                  </a:solidFill>
                  <a:latin typeface="DM Sans"/>
                  <a:ea typeface="DM Sans"/>
                  <a:cs typeface="DM Sans"/>
                  <a:sym typeface="DM Sans"/>
                </a:rPr>
                <a:t>q</a:t>
              </a:r>
              <a:endParaRPr i="1" sz="3600">
                <a:solidFill>
                  <a:srgbClr val="C6DED9"/>
                </a:solidFill>
                <a:latin typeface="DM Sans"/>
                <a:ea typeface="DM Sans"/>
                <a:cs typeface="DM Sans"/>
                <a:sym typeface="DM Sans"/>
              </a:endParaRPr>
            </a:p>
          </p:txBody>
        </p:sp>
      </p:grpSp>
      <p:grpSp>
        <p:nvGrpSpPr>
          <p:cNvPr id="602" name="Google Shape;602;p61"/>
          <p:cNvGrpSpPr/>
          <p:nvPr/>
        </p:nvGrpSpPr>
        <p:grpSpPr>
          <a:xfrm>
            <a:off x="4572000" y="3224388"/>
            <a:ext cx="1828800" cy="429600"/>
            <a:chOff x="4572000" y="3365388"/>
            <a:chExt cx="1828800" cy="429600"/>
          </a:xfrm>
        </p:grpSpPr>
        <p:sp>
          <p:nvSpPr>
            <p:cNvPr id="603" name="Google Shape;603;p61"/>
            <p:cNvSpPr txBox="1"/>
            <p:nvPr/>
          </p:nvSpPr>
          <p:spPr>
            <a:xfrm>
              <a:off x="4800600" y="3517788"/>
              <a:ext cx="1371600" cy="277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C6DED9"/>
                  </a:solidFill>
                  <a:latin typeface="DM Sans"/>
                  <a:ea typeface="DM Sans"/>
                  <a:cs typeface="DM Sans"/>
                  <a:sym typeface="DM Sans"/>
                </a:rPr>
                <a:t>Variables</a:t>
              </a:r>
              <a:endParaRPr sz="1800">
                <a:solidFill>
                  <a:srgbClr val="C6DED9"/>
                </a:solidFill>
                <a:latin typeface="DM Sans"/>
                <a:ea typeface="DM Sans"/>
                <a:cs typeface="DM Sans"/>
                <a:sym typeface="DM Sans"/>
              </a:endParaRPr>
            </a:p>
          </p:txBody>
        </p:sp>
        <p:cxnSp>
          <p:nvCxnSpPr>
            <p:cNvPr id="604" name="Google Shape;604;p61"/>
            <p:cNvCxnSpPr>
              <a:stCxn id="603" idx="0"/>
              <a:endCxn id="599" idx="2"/>
            </p:cNvCxnSpPr>
            <p:nvPr/>
          </p:nvCxnSpPr>
          <p:spPr>
            <a:xfrm rot="10800000">
              <a:off x="4572000" y="3365388"/>
              <a:ext cx="914400" cy="152400"/>
            </a:xfrm>
            <a:prstGeom prst="straightConnector1">
              <a:avLst/>
            </a:prstGeom>
            <a:noFill/>
            <a:ln cap="flat" cmpd="sng" w="38100">
              <a:solidFill>
                <a:srgbClr val="C6DED9"/>
              </a:solidFill>
              <a:prstDash val="solid"/>
              <a:round/>
              <a:headEnd len="med" w="med" type="none"/>
              <a:tailEnd len="med" w="med" type="triangle"/>
            </a:ln>
            <a:effectLst>
              <a:outerShdw blurRad="71438" rotWithShape="0" algn="bl" dir="5400000" dist="19050">
                <a:srgbClr val="000000">
                  <a:alpha val="50000"/>
                </a:srgbClr>
              </a:outerShdw>
            </a:effectLst>
          </p:spPr>
        </p:cxnSp>
        <p:cxnSp>
          <p:nvCxnSpPr>
            <p:cNvPr id="605" name="Google Shape;605;p61"/>
            <p:cNvCxnSpPr>
              <a:stCxn id="603" idx="0"/>
              <a:endCxn id="601" idx="2"/>
            </p:cNvCxnSpPr>
            <p:nvPr/>
          </p:nvCxnSpPr>
          <p:spPr>
            <a:xfrm flipH="1" rot="10800000">
              <a:off x="5486400" y="3365388"/>
              <a:ext cx="914400" cy="152400"/>
            </a:xfrm>
            <a:prstGeom prst="straightConnector1">
              <a:avLst/>
            </a:prstGeom>
            <a:noFill/>
            <a:ln cap="flat" cmpd="sng" w="38100">
              <a:solidFill>
                <a:srgbClr val="C6DED9"/>
              </a:solidFill>
              <a:prstDash val="solid"/>
              <a:round/>
              <a:headEnd len="med" w="med" type="none"/>
              <a:tailEnd len="med" w="med" type="triangle"/>
            </a:ln>
            <a:effectLst>
              <a:outerShdw blurRad="71438" rotWithShape="0" algn="bl" dir="5400000" dist="19050">
                <a:srgbClr val="000000">
                  <a:alpha val="50000"/>
                </a:srgbClr>
              </a:outerShdw>
            </a:effectLst>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800"/>
                                        <p:tgtEl>
                                          <p:spTgt spid="595"/>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800"/>
                                        <p:tgtEl>
                                          <p:spTgt spid="596"/>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800"/>
                                        <p:tgtEl>
                                          <p:spTgt spid="6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100" name="Shape 100"/>
        <p:cNvGrpSpPr/>
        <p:nvPr/>
      </p:nvGrpSpPr>
      <p:grpSpPr>
        <a:xfrm>
          <a:off x="0" y="0"/>
          <a:ext cx="0" cy="0"/>
          <a:chOff x="0" y="0"/>
          <a:chExt cx="0" cy="0"/>
        </a:xfrm>
      </p:grpSpPr>
      <p:sp>
        <p:nvSpPr>
          <p:cNvPr id="101" name="Google Shape;101;p17"/>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 name="Google Shape;102;p17"/>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103" name="Google Shape;103;p17"/>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Explicit Meaning</a:t>
            </a:r>
            <a:endParaRPr sz="4800">
              <a:latin typeface="Merriweather"/>
              <a:ea typeface="Merriweather"/>
              <a:cs typeface="Merriweather"/>
              <a:sym typeface="Merriweather"/>
            </a:endParaRPr>
          </a:p>
        </p:txBody>
      </p:sp>
      <p:sp>
        <p:nvSpPr>
          <p:cNvPr id="104" name="Google Shape;104;p17"/>
          <p:cNvSpPr txBox="1"/>
          <p:nvPr/>
        </p:nvSpPr>
        <p:spPr>
          <a:xfrm>
            <a:off x="375150" y="1490400"/>
            <a:ext cx="39684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If something is </a:t>
            </a:r>
            <a:r>
              <a:rPr b="1" lang="en" sz="2400">
                <a:solidFill>
                  <a:srgbClr val="FFFFFF"/>
                </a:solidFill>
                <a:latin typeface="DM Sans"/>
                <a:ea typeface="DM Sans"/>
                <a:cs typeface="DM Sans"/>
                <a:sym typeface="DM Sans"/>
              </a:rPr>
              <a:t>explicitly</a:t>
            </a:r>
            <a:r>
              <a:rPr lang="en" sz="2400">
                <a:solidFill>
                  <a:srgbClr val="FFFFFF"/>
                </a:solidFill>
                <a:latin typeface="DM Sans"/>
                <a:ea typeface="DM Sans"/>
                <a:cs typeface="DM Sans"/>
                <a:sym typeface="DM Sans"/>
              </a:rPr>
              <a:t> said, then it is directly stated in the text and you only need to find where it’s said.</a:t>
            </a:r>
            <a:endParaRPr sz="2400">
              <a:solidFill>
                <a:srgbClr val="FFFFFF"/>
              </a:solidFill>
              <a:latin typeface="DM Sans"/>
              <a:ea typeface="DM Sans"/>
              <a:cs typeface="DM Sans"/>
              <a:sym typeface="DM Sans"/>
            </a:endParaRPr>
          </a:p>
        </p:txBody>
      </p:sp>
      <p:pic>
        <p:nvPicPr>
          <p:cNvPr id="105" name="Google Shape;105;p17"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106" name="Google Shape;106;p17"/>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107" name="Google Shape;107;p17"/>
          <p:cNvSpPr txBox="1"/>
          <p:nvPr/>
        </p:nvSpPr>
        <p:spPr>
          <a:xfrm>
            <a:off x="4800600" y="1490400"/>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To make it easier to find details, keep in mind what each paragraph or section talks about. Highlight and annotate if it helps you.</a:t>
            </a:r>
            <a:endParaRPr sz="2400">
              <a:solidFill>
                <a:srgbClr val="FFFFFF"/>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609" name="Shape 609"/>
        <p:cNvGrpSpPr/>
        <p:nvPr/>
      </p:nvGrpSpPr>
      <p:grpSpPr>
        <a:xfrm>
          <a:off x="0" y="0"/>
          <a:ext cx="0" cy="0"/>
          <a:chOff x="0" y="0"/>
          <a:chExt cx="0" cy="0"/>
        </a:xfrm>
      </p:grpSpPr>
      <p:sp>
        <p:nvSpPr>
          <p:cNvPr id="610" name="Google Shape;610;p62"/>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611" name="Google Shape;611;p62"/>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2" name="Google Shape;612;p62"/>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13" name="Google Shape;613;p62"/>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Variables</a:t>
            </a:r>
            <a:endParaRPr sz="4800">
              <a:latin typeface="Merriweather"/>
              <a:ea typeface="Merriweather"/>
              <a:cs typeface="Merriweather"/>
              <a:sym typeface="Merriweather"/>
            </a:endParaRPr>
          </a:p>
        </p:txBody>
      </p:sp>
      <p:pic>
        <p:nvPicPr>
          <p:cNvPr id="614" name="Google Shape;614;p62"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15" name="Google Shape;615;p62"/>
          <p:cNvSpPr txBox="1"/>
          <p:nvPr/>
        </p:nvSpPr>
        <p:spPr>
          <a:xfrm>
            <a:off x="228600" y="1490400"/>
            <a:ext cx="8686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b="1" lang="en" sz="2400">
                <a:solidFill>
                  <a:srgbClr val="FFFFFF"/>
                </a:solidFill>
                <a:latin typeface="DM Sans"/>
                <a:ea typeface="DM Sans"/>
                <a:cs typeface="DM Sans"/>
                <a:sym typeface="DM Sans"/>
              </a:rPr>
              <a:t>Constants</a:t>
            </a:r>
            <a:r>
              <a:rPr lang="en" sz="2400">
                <a:solidFill>
                  <a:srgbClr val="FFFFFF"/>
                </a:solidFill>
                <a:latin typeface="DM Sans"/>
                <a:ea typeface="DM Sans"/>
                <a:cs typeface="DM Sans"/>
                <a:sym typeface="DM Sans"/>
              </a:rPr>
              <a:t> are fixed. They’re your regular, </a:t>
            </a:r>
            <a:r>
              <a:rPr i="1" lang="en" sz="2400">
                <a:solidFill>
                  <a:srgbClr val="FFFFFF"/>
                </a:solidFill>
                <a:latin typeface="DM Sans"/>
                <a:ea typeface="DM Sans"/>
                <a:cs typeface="DM Sans"/>
                <a:sym typeface="DM Sans"/>
              </a:rPr>
              <a:t>constant</a:t>
            </a:r>
            <a:r>
              <a:rPr lang="en" sz="2400">
                <a:solidFill>
                  <a:srgbClr val="FFFFFF"/>
                </a:solidFill>
                <a:latin typeface="DM Sans"/>
                <a:ea typeface="DM Sans"/>
                <a:cs typeface="DM Sans"/>
                <a:sym typeface="DM Sans"/>
              </a:rPr>
              <a:t> numbers.</a:t>
            </a:r>
            <a:endParaRPr sz="2400">
              <a:solidFill>
                <a:srgbClr val="FFFFFF"/>
              </a:solidFill>
              <a:latin typeface="DM Sans"/>
              <a:ea typeface="DM Sans"/>
              <a:cs typeface="DM Sans"/>
              <a:sym typeface="DM Sans"/>
            </a:endParaRPr>
          </a:p>
        </p:txBody>
      </p:sp>
      <p:grpSp>
        <p:nvGrpSpPr>
          <p:cNvPr id="616" name="Google Shape;616;p62"/>
          <p:cNvGrpSpPr/>
          <p:nvPr/>
        </p:nvGrpSpPr>
        <p:grpSpPr>
          <a:xfrm>
            <a:off x="2286000" y="2670300"/>
            <a:ext cx="4572000" cy="554100"/>
            <a:chOff x="2286000" y="2811300"/>
            <a:chExt cx="4572000" cy="554100"/>
          </a:xfrm>
        </p:grpSpPr>
        <p:sp>
          <p:nvSpPr>
            <p:cNvPr id="617" name="Google Shape;617;p62"/>
            <p:cNvSpPr txBox="1"/>
            <p:nvPr/>
          </p:nvSpPr>
          <p:spPr>
            <a:xfrm>
              <a:off x="22860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FFFFF"/>
                  </a:solidFill>
                  <a:latin typeface="DM Sans"/>
                  <a:ea typeface="DM Sans"/>
                  <a:cs typeface="DM Sans"/>
                  <a:sym typeface="DM Sans"/>
                </a:rPr>
                <a:t>7</a:t>
              </a:r>
              <a:endParaRPr sz="3600">
                <a:solidFill>
                  <a:srgbClr val="FFFFFF"/>
                </a:solidFill>
                <a:latin typeface="DM Sans"/>
                <a:ea typeface="DM Sans"/>
                <a:cs typeface="DM Sans"/>
                <a:sym typeface="DM Sans"/>
              </a:endParaRPr>
            </a:p>
          </p:txBody>
        </p:sp>
        <p:sp>
          <p:nvSpPr>
            <p:cNvPr id="618" name="Google Shape;618;p62"/>
            <p:cNvSpPr txBox="1"/>
            <p:nvPr/>
          </p:nvSpPr>
          <p:spPr>
            <a:xfrm>
              <a:off x="32004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FFFFF"/>
                  </a:solidFill>
                  <a:latin typeface="DM Sans"/>
                  <a:ea typeface="DM Sans"/>
                  <a:cs typeface="DM Sans"/>
                  <a:sym typeface="DM Sans"/>
                </a:rPr>
                <a:t>-</a:t>
              </a:r>
              <a:endParaRPr sz="3600">
                <a:solidFill>
                  <a:srgbClr val="FFFFFF"/>
                </a:solidFill>
                <a:latin typeface="DM Sans"/>
                <a:ea typeface="DM Sans"/>
                <a:cs typeface="DM Sans"/>
                <a:sym typeface="DM Sans"/>
              </a:endParaRPr>
            </a:p>
          </p:txBody>
        </p:sp>
        <p:sp>
          <p:nvSpPr>
            <p:cNvPr id="619" name="Google Shape;619;p62"/>
            <p:cNvSpPr txBox="1"/>
            <p:nvPr/>
          </p:nvSpPr>
          <p:spPr>
            <a:xfrm>
              <a:off x="41148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i="1" lang="en" sz="3600">
                  <a:solidFill>
                    <a:srgbClr val="C6DED9"/>
                  </a:solidFill>
                  <a:latin typeface="DM Sans"/>
                  <a:ea typeface="DM Sans"/>
                  <a:cs typeface="DM Sans"/>
                  <a:sym typeface="DM Sans"/>
                </a:rPr>
                <a:t>q</a:t>
              </a:r>
              <a:endParaRPr sz="1800">
                <a:solidFill>
                  <a:srgbClr val="C6DED9"/>
                </a:solidFill>
                <a:latin typeface="DM Sans"/>
                <a:ea typeface="DM Sans"/>
                <a:cs typeface="DM Sans"/>
                <a:sym typeface="DM Sans"/>
              </a:endParaRPr>
            </a:p>
          </p:txBody>
        </p:sp>
        <p:sp>
          <p:nvSpPr>
            <p:cNvPr id="620" name="Google Shape;620;p62"/>
            <p:cNvSpPr txBox="1"/>
            <p:nvPr/>
          </p:nvSpPr>
          <p:spPr>
            <a:xfrm>
              <a:off x="50292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FFFFF"/>
                  </a:solidFill>
                  <a:latin typeface="DM Sans"/>
                  <a:ea typeface="DM Sans"/>
                  <a:cs typeface="DM Sans"/>
                  <a:sym typeface="DM Sans"/>
                </a:rPr>
                <a:t>+</a:t>
              </a:r>
              <a:endParaRPr sz="3600">
                <a:solidFill>
                  <a:srgbClr val="FFFFFF"/>
                </a:solidFill>
                <a:latin typeface="DM Sans"/>
                <a:ea typeface="DM Sans"/>
                <a:cs typeface="DM Sans"/>
                <a:sym typeface="DM Sans"/>
              </a:endParaRPr>
            </a:p>
          </p:txBody>
        </p:sp>
        <p:sp>
          <p:nvSpPr>
            <p:cNvPr id="621" name="Google Shape;621;p62"/>
            <p:cNvSpPr txBox="1"/>
            <p:nvPr/>
          </p:nvSpPr>
          <p:spPr>
            <a:xfrm>
              <a:off x="59436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FFFFF"/>
                  </a:solidFill>
                  <a:latin typeface="DM Sans"/>
                  <a:ea typeface="DM Sans"/>
                  <a:cs typeface="DM Sans"/>
                  <a:sym typeface="DM Sans"/>
                </a:rPr>
                <a:t>3</a:t>
              </a:r>
              <a:r>
                <a:rPr i="1" lang="en" sz="3600">
                  <a:solidFill>
                    <a:srgbClr val="C6DED9"/>
                  </a:solidFill>
                  <a:latin typeface="DM Sans"/>
                  <a:ea typeface="DM Sans"/>
                  <a:cs typeface="DM Sans"/>
                  <a:sym typeface="DM Sans"/>
                </a:rPr>
                <a:t>q</a:t>
              </a:r>
              <a:endParaRPr i="1" sz="3600">
                <a:solidFill>
                  <a:srgbClr val="C6DED9"/>
                </a:solidFill>
                <a:latin typeface="DM Sans"/>
                <a:ea typeface="DM Sans"/>
                <a:cs typeface="DM Sans"/>
                <a:sym typeface="DM Sans"/>
              </a:endParaRPr>
            </a:p>
          </p:txBody>
        </p:sp>
      </p:grpSp>
      <p:grpSp>
        <p:nvGrpSpPr>
          <p:cNvPr id="622" name="Google Shape;622;p62"/>
          <p:cNvGrpSpPr/>
          <p:nvPr/>
        </p:nvGrpSpPr>
        <p:grpSpPr>
          <a:xfrm>
            <a:off x="4572000" y="3224388"/>
            <a:ext cx="1828800" cy="429600"/>
            <a:chOff x="4572000" y="3365388"/>
            <a:chExt cx="1828800" cy="429600"/>
          </a:xfrm>
        </p:grpSpPr>
        <p:sp>
          <p:nvSpPr>
            <p:cNvPr id="623" name="Google Shape;623;p62"/>
            <p:cNvSpPr txBox="1"/>
            <p:nvPr/>
          </p:nvSpPr>
          <p:spPr>
            <a:xfrm>
              <a:off x="4800600" y="3517788"/>
              <a:ext cx="1371600" cy="277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C6DED9"/>
                  </a:solidFill>
                  <a:latin typeface="DM Sans"/>
                  <a:ea typeface="DM Sans"/>
                  <a:cs typeface="DM Sans"/>
                  <a:sym typeface="DM Sans"/>
                </a:rPr>
                <a:t>Variables</a:t>
              </a:r>
              <a:endParaRPr sz="1800">
                <a:solidFill>
                  <a:srgbClr val="C6DED9"/>
                </a:solidFill>
                <a:latin typeface="DM Sans"/>
                <a:ea typeface="DM Sans"/>
                <a:cs typeface="DM Sans"/>
                <a:sym typeface="DM Sans"/>
              </a:endParaRPr>
            </a:p>
          </p:txBody>
        </p:sp>
        <p:cxnSp>
          <p:nvCxnSpPr>
            <p:cNvPr id="624" name="Google Shape;624;p62"/>
            <p:cNvCxnSpPr>
              <a:stCxn id="623" idx="0"/>
              <a:endCxn id="619" idx="2"/>
            </p:cNvCxnSpPr>
            <p:nvPr/>
          </p:nvCxnSpPr>
          <p:spPr>
            <a:xfrm rot="10800000">
              <a:off x="4572000" y="3365388"/>
              <a:ext cx="914400" cy="152400"/>
            </a:xfrm>
            <a:prstGeom prst="straightConnector1">
              <a:avLst/>
            </a:prstGeom>
            <a:noFill/>
            <a:ln cap="flat" cmpd="sng" w="38100">
              <a:solidFill>
                <a:srgbClr val="C6DED9"/>
              </a:solidFill>
              <a:prstDash val="solid"/>
              <a:round/>
              <a:headEnd len="med" w="med" type="none"/>
              <a:tailEnd len="med" w="med" type="triangle"/>
            </a:ln>
            <a:effectLst>
              <a:outerShdw blurRad="71438" rotWithShape="0" algn="bl" dir="5400000" dist="19050">
                <a:srgbClr val="000000">
                  <a:alpha val="50000"/>
                </a:srgbClr>
              </a:outerShdw>
            </a:effectLst>
          </p:spPr>
        </p:cxnSp>
        <p:cxnSp>
          <p:nvCxnSpPr>
            <p:cNvPr id="625" name="Google Shape;625;p62"/>
            <p:cNvCxnSpPr>
              <a:stCxn id="623" idx="0"/>
              <a:endCxn id="621" idx="2"/>
            </p:cNvCxnSpPr>
            <p:nvPr/>
          </p:nvCxnSpPr>
          <p:spPr>
            <a:xfrm flipH="1" rot="10800000">
              <a:off x="5486400" y="3365388"/>
              <a:ext cx="914400" cy="152400"/>
            </a:xfrm>
            <a:prstGeom prst="straightConnector1">
              <a:avLst/>
            </a:prstGeom>
            <a:noFill/>
            <a:ln cap="flat" cmpd="sng" w="38100">
              <a:solidFill>
                <a:srgbClr val="C6DED9"/>
              </a:solidFill>
              <a:prstDash val="solid"/>
              <a:round/>
              <a:headEnd len="med" w="med" type="none"/>
              <a:tailEnd len="med" w="med" type="triangle"/>
            </a:ln>
            <a:effectLst>
              <a:outerShdw blurRad="71438" rotWithShape="0" algn="bl" dir="5400000" dist="19050">
                <a:srgbClr val="000000">
                  <a:alpha val="50000"/>
                </a:srgbClr>
              </a:outerShdw>
            </a:effectLst>
          </p:spPr>
        </p:cxnSp>
      </p:grpSp>
      <p:grpSp>
        <p:nvGrpSpPr>
          <p:cNvPr id="626" name="Google Shape;626;p62"/>
          <p:cNvGrpSpPr/>
          <p:nvPr/>
        </p:nvGrpSpPr>
        <p:grpSpPr>
          <a:xfrm>
            <a:off x="2057400" y="3224388"/>
            <a:ext cx="1371600" cy="859200"/>
            <a:chOff x="2057400" y="3365388"/>
            <a:chExt cx="1371600" cy="859200"/>
          </a:xfrm>
        </p:grpSpPr>
        <p:sp>
          <p:nvSpPr>
            <p:cNvPr id="627" name="Google Shape;627;p62"/>
            <p:cNvSpPr txBox="1"/>
            <p:nvPr/>
          </p:nvSpPr>
          <p:spPr>
            <a:xfrm>
              <a:off x="2057400" y="3947388"/>
              <a:ext cx="1371600" cy="277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FFFFFF"/>
                  </a:solidFill>
                  <a:latin typeface="DM Sans"/>
                  <a:ea typeface="DM Sans"/>
                  <a:cs typeface="DM Sans"/>
                  <a:sym typeface="DM Sans"/>
                </a:rPr>
                <a:t>Constant</a:t>
              </a:r>
              <a:endParaRPr sz="1800">
                <a:solidFill>
                  <a:srgbClr val="FFFFFF"/>
                </a:solidFill>
                <a:latin typeface="DM Sans"/>
                <a:ea typeface="DM Sans"/>
                <a:cs typeface="DM Sans"/>
                <a:sym typeface="DM Sans"/>
              </a:endParaRPr>
            </a:p>
          </p:txBody>
        </p:sp>
        <p:cxnSp>
          <p:nvCxnSpPr>
            <p:cNvPr id="628" name="Google Shape;628;p62"/>
            <p:cNvCxnSpPr>
              <a:stCxn id="627" idx="0"/>
              <a:endCxn id="617" idx="2"/>
            </p:cNvCxnSpPr>
            <p:nvPr/>
          </p:nvCxnSpPr>
          <p:spPr>
            <a:xfrm rot="10800000">
              <a:off x="2743200" y="3365388"/>
              <a:ext cx="0" cy="582000"/>
            </a:xfrm>
            <a:prstGeom prst="straightConnector1">
              <a:avLst/>
            </a:prstGeom>
            <a:noFill/>
            <a:ln cap="flat" cmpd="sng" w="38100">
              <a:solidFill>
                <a:srgbClr val="FFFFFF"/>
              </a:solidFill>
              <a:prstDash val="solid"/>
              <a:round/>
              <a:headEnd len="med" w="med" type="none"/>
              <a:tailEnd len="med" w="med" type="triangle"/>
            </a:ln>
            <a:effectLst>
              <a:outerShdw blurRad="71438" rotWithShape="0" algn="bl" dir="5400000" dist="19050">
                <a:srgbClr val="000000">
                  <a:alpha val="50000"/>
                </a:srgbClr>
              </a:outerShdw>
            </a:effectLst>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800"/>
                                        <p:tgtEl>
                                          <p:spTgt spid="6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632" name="Shape 632"/>
        <p:cNvGrpSpPr/>
        <p:nvPr/>
      </p:nvGrpSpPr>
      <p:grpSpPr>
        <a:xfrm>
          <a:off x="0" y="0"/>
          <a:ext cx="0" cy="0"/>
          <a:chOff x="0" y="0"/>
          <a:chExt cx="0" cy="0"/>
        </a:xfrm>
      </p:grpSpPr>
      <p:sp>
        <p:nvSpPr>
          <p:cNvPr id="633" name="Google Shape;633;p63"/>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634" name="Google Shape;634;p63"/>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5" name="Google Shape;635;p63"/>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36" name="Google Shape;636;p63"/>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Variables</a:t>
            </a:r>
            <a:endParaRPr sz="4800">
              <a:latin typeface="Merriweather"/>
              <a:ea typeface="Merriweather"/>
              <a:cs typeface="Merriweather"/>
              <a:sym typeface="Merriweather"/>
            </a:endParaRPr>
          </a:p>
        </p:txBody>
      </p:sp>
      <p:pic>
        <p:nvPicPr>
          <p:cNvPr id="637" name="Google Shape;637;p63"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38" name="Google Shape;638;p63"/>
          <p:cNvSpPr txBox="1"/>
          <p:nvPr/>
        </p:nvSpPr>
        <p:spPr>
          <a:xfrm>
            <a:off x="228600" y="1490400"/>
            <a:ext cx="8686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A </a:t>
            </a:r>
            <a:r>
              <a:rPr b="1" lang="en" sz="2400">
                <a:solidFill>
                  <a:srgbClr val="FAC073"/>
                </a:solidFill>
                <a:latin typeface="DM Sans"/>
                <a:ea typeface="DM Sans"/>
                <a:cs typeface="DM Sans"/>
                <a:sym typeface="DM Sans"/>
              </a:rPr>
              <a:t>coefficient</a:t>
            </a:r>
            <a:r>
              <a:rPr lang="en" sz="2400">
                <a:solidFill>
                  <a:srgbClr val="FFFFFF"/>
                </a:solidFill>
                <a:latin typeface="DM Sans"/>
                <a:ea typeface="DM Sans"/>
                <a:cs typeface="DM Sans"/>
                <a:sym typeface="DM Sans"/>
              </a:rPr>
              <a:t> is a </a:t>
            </a:r>
            <a:r>
              <a:rPr lang="en" sz="2400" u="sng">
                <a:solidFill>
                  <a:srgbClr val="FFFFFF"/>
                </a:solidFill>
                <a:latin typeface="DM Sans"/>
                <a:ea typeface="DM Sans"/>
                <a:cs typeface="DM Sans"/>
                <a:sym typeface="DM Sans"/>
              </a:rPr>
              <a:t>constant</a:t>
            </a:r>
            <a:r>
              <a:rPr lang="en" sz="2400">
                <a:solidFill>
                  <a:srgbClr val="FFFFFF"/>
                </a:solidFill>
                <a:latin typeface="DM Sans"/>
                <a:ea typeface="DM Sans"/>
                <a:cs typeface="DM Sans"/>
                <a:sym typeface="DM Sans"/>
              </a:rPr>
              <a:t> that a </a:t>
            </a:r>
            <a:r>
              <a:rPr lang="en" sz="2400" u="sng">
                <a:solidFill>
                  <a:srgbClr val="C6DED9"/>
                </a:solidFill>
                <a:latin typeface="DM Sans"/>
                <a:ea typeface="DM Sans"/>
                <a:cs typeface="DM Sans"/>
                <a:sym typeface="DM Sans"/>
              </a:rPr>
              <a:t>variable</a:t>
            </a:r>
            <a:r>
              <a:rPr lang="en" sz="2400">
                <a:solidFill>
                  <a:srgbClr val="FFFFFF"/>
                </a:solidFill>
                <a:latin typeface="DM Sans"/>
                <a:ea typeface="DM Sans"/>
                <a:cs typeface="DM Sans"/>
                <a:sym typeface="DM Sans"/>
              </a:rPr>
              <a:t> is multiplied by.</a:t>
            </a:r>
            <a:endParaRPr sz="2400">
              <a:solidFill>
                <a:srgbClr val="FFFFFF"/>
              </a:solidFill>
              <a:latin typeface="DM Sans"/>
              <a:ea typeface="DM Sans"/>
              <a:cs typeface="DM Sans"/>
              <a:sym typeface="DM Sans"/>
            </a:endParaRPr>
          </a:p>
        </p:txBody>
      </p:sp>
      <p:grpSp>
        <p:nvGrpSpPr>
          <p:cNvPr id="639" name="Google Shape;639;p63"/>
          <p:cNvGrpSpPr/>
          <p:nvPr/>
        </p:nvGrpSpPr>
        <p:grpSpPr>
          <a:xfrm>
            <a:off x="2286000" y="2670300"/>
            <a:ext cx="4572000" cy="554100"/>
            <a:chOff x="2286000" y="2811300"/>
            <a:chExt cx="4572000" cy="554100"/>
          </a:xfrm>
        </p:grpSpPr>
        <p:sp>
          <p:nvSpPr>
            <p:cNvPr id="640" name="Google Shape;640;p63"/>
            <p:cNvSpPr txBox="1"/>
            <p:nvPr/>
          </p:nvSpPr>
          <p:spPr>
            <a:xfrm>
              <a:off x="22860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FFFFF"/>
                  </a:solidFill>
                  <a:latin typeface="DM Sans"/>
                  <a:ea typeface="DM Sans"/>
                  <a:cs typeface="DM Sans"/>
                  <a:sym typeface="DM Sans"/>
                </a:rPr>
                <a:t>7</a:t>
              </a:r>
              <a:endParaRPr sz="3600">
                <a:solidFill>
                  <a:srgbClr val="FFFFFF"/>
                </a:solidFill>
                <a:latin typeface="DM Sans"/>
                <a:ea typeface="DM Sans"/>
                <a:cs typeface="DM Sans"/>
                <a:sym typeface="DM Sans"/>
              </a:endParaRPr>
            </a:p>
          </p:txBody>
        </p:sp>
        <p:sp>
          <p:nvSpPr>
            <p:cNvPr id="641" name="Google Shape;641;p63"/>
            <p:cNvSpPr txBox="1"/>
            <p:nvPr/>
          </p:nvSpPr>
          <p:spPr>
            <a:xfrm>
              <a:off x="32004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FFFFF"/>
                  </a:solidFill>
                  <a:latin typeface="DM Sans"/>
                  <a:ea typeface="DM Sans"/>
                  <a:cs typeface="DM Sans"/>
                  <a:sym typeface="DM Sans"/>
                </a:rPr>
                <a:t>-</a:t>
              </a:r>
              <a:endParaRPr sz="3600">
                <a:solidFill>
                  <a:srgbClr val="FFFFFF"/>
                </a:solidFill>
                <a:latin typeface="DM Sans"/>
                <a:ea typeface="DM Sans"/>
                <a:cs typeface="DM Sans"/>
                <a:sym typeface="DM Sans"/>
              </a:endParaRPr>
            </a:p>
          </p:txBody>
        </p:sp>
        <p:sp>
          <p:nvSpPr>
            <p:cNvPr id="642" name="Google Shape;642;p63"/>
            <p:cNvSpPr txBox="1"/>
            <p:nvPr/>
          </p:nvSpPr>
          <p:spPr>
            <a:xfrm>
              <a:off x="41148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i="1" lang="en" sz="3600">
                  <a:solidFill>
                    <a:srgbClr val="C6DED9"/>
                  </a:solidFill>
                  <a:latin typeface="DM Sans"/>
                  <a:ea typeface="DM Sans"/>
                  <a:cs typeface="DM Sans"/>
                  <a:sym typeface="DM Sans"/>
                </a:rPr>
                <a:t>q</a:t>
              </a:r>
              <a:endParaRPr sz="1800">
                <a:solidFill>
                  <a:srgbClr val="C6DED9"/>
                </a:solidFill>
                <a:latin typeface="DM Sans"/>
                <a:ea typeface="DM Sans"/>
                <a:cs typeface="DM Sans"/>
                <a:sym typeface="DM Sans"/>
              </a:endParaRPr>
            </a:p>
          </p:txBody>
        </p:sp>
        <p:sp>
          <p:nvSpPr>
            <p:cNvPr id="643" name="Google Shape;643;p63"/>
            <p:cNvSpPr txBox="1"/>
            <p:nvPr/>
          </p:nvSpPr>
          <p:spPr>
            <a:xfrm>
              <a:off x="50292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FFFFF"/>
                  </a:solidFill>
                  <a:latin typeface="DM Sans"/>
                  <a:ea typeface="DM Sans"/>
                  <a:cs typeface="DM Sans"/>
                  <a:sym typeface="DM Sans"/>
                </a:rPr>
                <a:t>+</a:t>
              </a:r>
              <a:endParaRPr sz="3600">
                <a:solidFill>
                  <a:srgbClr val="FFFFFF"/>
                </a:solidFill>
                <a:latin typeface="DM Sans"/>
                <a:ea typeface="DM Sans"/>
                <a:cs typeface="DM Sans"/>
                <a:sym typeface="DM Sans"/>
              </a:endParaRPr>
            </a:p>
          </p:txBody>
        </p:sp>
        <p:sp>
          <p:nvSpPr>
            <p:cNvPr id="644" name="Google Shape;644;p63"/>
            <p:cNvSpPr txBox="1"/>
            <p:nvPr/>
          </p:nvSpPr>
          <p:spPr>
            <a:xfrm>
              <a:off x="59436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AC073"/>
                  </a:solidFill>
                  <a:latin typeface="DM Sans"/>
                  <a:ea typeface="DM Sans"/>
                  <a:cs typeface="DM Sans"/>
                  <a:sym typeface="DM Sans"/>
                </a:rPr>
                <a:t>3</a:t>
              </a:r>
              <a:r>
                <a:rPr i="1" lang="en" sz="3600">
                  <a:solidFill>
                    <a:srgbClr val="C6DED9"/>
                  </a:solidFill>
                  <a:latin typeface="DM Sans"/>
                  <a:ea typeface="DM Sans"/>
                  <a:cs typeface="DM Sans"/>
                  <a:sym typeface="DM Sans"/>
                </a:rPr>
                <a:t>q</a:t>
              </a:r>
              <a:endParaRPr i="1" sz="3600">
                <a:solidFill>
                  <a:srgbClr val="C6DED9"/>
                </a:solidFill>
                <a:latin typeface="DM Sans"/>
                <a:ea typeface="DM Sans"/>
                <a:cs typeface="DM Sans"/>
                <a:sym typeface="DM Sans"/>
              </a:endParaRPr>
            </a:p>
          </p:txBody>
        </p:sp>
      </p:grpSp>
      <p:grpSp>
        <p:nvGrpSpPr>
          <p:cNvPr id="645" name="Google Shape;645;p63"/>
          <p:cNvGrpSpPr/>
          <p:nvPr/>
        </p:nvGrpSpPr>
        <p:grpSpPr>
          <a:xfrm>
            <a:off x="4572000" y="3224388"/>
            <a:ext cx="1828800" cy="429600"/>
            <a:chOff x="4572000" y="3365388"/>
            <a:chExt cx="1828800" cy="429600"/>
          </a:xfrm>
        </p:grpSpPr>
        <p:sp>
          <p:nvSpPr>
            <p:cNvPr id="646" name="Google Shape;646;p63"/>
            <p:cNvSpPr txBox="1"/>
            <p:nvPr/>
          </p:nvSpPr>
          <p:spPr>
            <a:xfrm>
              <a:off x="4800600" y="3517788"/>
              <a:ext cx="1371600" cy="277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C6DED9"/>
                  </a:solidFill>
                  <a:latin typeface="DM Sans"/>
                  <a:ea typeface="DM Sans"/>
                  <a:cs typeface="DM Sans"/>
                  <a:sym typeface="DM Sans"/>
                </a:rPr>
                <a:t>Variables</a:t>
              </a:r>
              <a:endParaRPr sz="1800">
                <a:solidFill>
                  <a:srgbClr val="C6DED9"/>
                </a:solidFill>
                <a:latin typeface="DM Sans"/>
                <a:ea typeface="DM Sans"/>
                <a:cs typeface="DM Sans"/>
                <a:sym typeface="DM Sans"/>
              </a:endParaRPr>
            </a:p>
          </p:txBody>
        </p:sp>
        <p:cxnSp>
          <p:nvCxnSpPr>
            <p:cNvPr id="647" name="Google Shape;647;p63"/>
            <p:cNvCxnSpPr>
              <a:stCxn id="646" idx="0"/>
              <a:endCxn id="642" idx="2"/>
            </p:cNvCxnSpPr>
            <p:nvPr/>
          </p:nvCxnSpPr>
          <p:spPr>
            <a:xfrm rot="10800000">
              <a:off x="4572000" y="3365388"/>
              <a:ext cx="914400" cy="152400"/>
            </a:xfrm>
            <a:prstGeom prst="straightConnector1">
              <a:avLst/>
            </a:prstGeom>
            <a:noFill/>
            <a:ln cap="flat" cmpd="sng" w="38100">
              <a:solidFill>
                <a:srgbClr val="C6DED9"/>
              </a:solidFill>
              <a:prstDash val="solid"/>
              <a:round/>
              <a:headEnd len="med" w="med" type="none"/>
              <a:tailEnd len="med" w="med" type="triangle"/>
            </a:ln>
            <a:effectLst>
              <a:outerShdw blurRad="71438" rotWithShape="0" algn="bl" dir="5400000" dist="19050">
                <a:srgbClr val="000000">
                  <a:alpha val="50000"/>
                </a:srgbClr>
              </a:outerShdw>
            </a:effectLst>
          </p:spPr>
        </p:cxnSp>
        <p:cxnSp>
          <p:nvCxnSpPr>
            <p:cNvPr id="648" name="Google Shape;648;p63"/>
            <p:cNvCxnSpPr>
              <a:stCxn id="646" idx="0"/>
              <a:endCxn id="644" idx="2"/>
            </p:cNvCxnSpPr>
            <p:nvPr/>
          </p:nvCxnSpPr>
          <p:spPr>
            <a:xfrm flipH="1" rot="10800000">
              <a:off x="5486400" y="3365388"/>
              <a:ext cx="914400" cy="152400"/>
            </a:xfrm>
            <a:prstGeom prst="straightConnector1">
              <a:avLst/>
            </a:prstGeom>
            <a:noFill/>
            <a:ln cap="flat" cmpd="sng" w="38100">
              <a:solidFill>
                <a:srgbClr val="C6DED9"/>
              </a:solidFill>
              <a:prstDash val="solid"/>
              <a:round/>
              <a:headEnd len="med" w="med" type="none"/>
              <a:tailEnd len="med" w="med" type="triangle"/>
            </a:ln>
            <a:effectLst>
              <a:outerShdw blurRad="71438" rotWithShape="0" algn="bl" dir="5400000" dist="19050">
                <a:srgbClr val="000000">
                  <a:alpha val="50000"/>
                </a:srgbClr>
              </a:outerShdw>
            </a:effectLst>
          </p:spPr>
        </p:cxnSp>
      </p:grpSp>
      <p:grpSp>
        <p:nvGrpSpPr>
          <p:cNvPr id="649" name="Google Shape;649;p63"/>
          <p:cNvGrpSpPr/>
          <p:nvPr/>
        </p:nvGrpSpPr>
        <p:grpSpPr>
          <a:xfrm>
            <a:off x="5715000" y="3224388"/>
            <a:ext cx="1371600" cy="863700"/>
            <a:chOff x="5715000" y="3365388"/>
            <a:chExt cx="1371600" cy="863700"/>
          </a:xfrm>
        </p:grpSpPr>
        <p:sp>
          <p:nvSpPr>
            <p:cNvPr id="650" name="Google Shape;650;p63"/>
            <p:cNvSpPr txBox="1"/>
            <p:nvPr/>
          </p:nvSpPr>
          <p:spPr>
            <a:xfrm>
              <a:off x="5715000" y="3951888"/>
              <a:ext cx="1371600" cy="277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FAC073"/>
                  </a:solidFill>
                  <a:latin typeface="DM Sans"/>
                  <a:ea typeface="DM Sans"/>
                  <a:cs typeface="DM Sans"/>
                  <a:sym typeface="DM Sans"/>
                </a:rPr>
                <a:t>Coefficient</a:t>
              </a:r>
              <a:endParaRPr sz="1800">
                <a:solidFill>
                  <a:srgbClr val="FAC073"/>
                </a:solidFill>
                <a:latin typeface="DM Sans"/>
                <a:ea typeface="DM Sans"/>
                <a:cs typeface="DM Sans"/>
                <a:sym typeface="DM Sans"/>
              </a:endParaRPr>
            </a:p>
          </p:txBody>
        </p:sp>
        <p:cxnSp>
          <p:nvCxnSpPr>
            <p:cNvPr id="651" name="Google Shape;651;p63"/>
            <p:cNvCxnSpPr>
              <a:stCxn id="650" idx="0"/>
              <a:endCxn id="644" idx="2"/>
            </p:cNvCxnSpPr>
            <p:nvPr/>
          </p:nvCxnSpPr>
          <p:spPr>
            <a:xfrm rot="10800000">
              <a:off x="6400800" y="3365388"/>
              <a:ext cx="0" cy="586500"/>
            </a:xfrm>
            <a:prstGeom prst="straightConnector1">
              <a:avLst/>
            </a:prstGeom>
            <a:noFill/>
            <a:ln cap="flat" cmpd="sng" w="38100">
              <a:solidFill>
                <a:srgbClr val="FAC073"/>
              </a:solidFill>
              <a:prstDash val="solid"/>
              <a:round/>
              <a:headEnd len="med" w="med" type="none"/>
              <a:tailEnd len="med" w="med" type="triangle"/>
            </a:ln>
            <a:effectLst>
              <a:outerShdw blurRad="71438" rotWithShape="0" algn="bl" dir="5400000" dist="19050">
                <a:srgbClr val="000000">
                  <a:alpha val="50000"/>
                </a:srgbClr>
              </a:outerShdw>
            </a:effectLst>
          </p:spPr>
        </p:cxnSp>
      </p:grpSp>
      <p:grpSp>
        <p:nvGrpSpPr>
          <p:cNvPr id="652" name="Google Shape;652;p63"/>
          <p:cNvGrpSpPr/>
          <p:nvPr/>
        </p:nvGrpSpPr>
        <p:grpSpPr>
          <a:xfrm>
            <a:off x="2057400" y="3224388"/>
            <a:ext cx="1371600" cy="859200"/>
            <a:chOff x="2057400" y="3365388"/>
            <a:chExt cx="1371600" cy="859200"/>
          </a:xfrm>
        </p:grpSpPr>
        <p:sp>
          <p:nvSpPr>
            <p:cNvPr id="653" name="Google Shape;653;p63"/>
            <p:cNvSpPr txBox="1"/>
            <p:nvPr/>
          </p:nvSpPr>
          <p:spPr>
            <a:xfrm>
              <a:off x="2057400" y="3947388"/>
              <a:ext cx="1371600" cy="277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FFFFFF"/>
                  </a:solidFill>
                  <a:latin typeface="DM Sans"/>
                  <a:ea typeface="DM Sans"/>
                  <a:cs typeface="DM Sans"/>
                  <a:sym typeface="DM Sans"/>
                </a:rPr>
                <a:t>Constant</a:t>
              </a:r>
              <a:endParaRPr sz="1800">
                <a:solidFill>
                  <a:srgbClr val="FFFFFF"/>
                </a:solidFill>
                <a:latin typeface="DM Sans"/>
                <a:ea typeface="DM Sans"/>
                <a:cs typeface="DM Sans"/>
                <a:sym typeface="DM Sans"/>
              </a:endParaRPr>
            </a:p>
          </p:txBody>
        </p:sp>
        <p:cxnSp>
          <p:nvCxnSpPr>
            <p:cNvPr id="654" name="Google Shape;654;p63"/>
            <p:cNvCxnSpPr>
              <a:stCxn id="653" idx="0"/>
              <a:endCxn id="640" idx="2"/>
            </p:cNvCxnSpPr>
            <p:nvPr/>
          </p:nvCxnSpPr>
          <p:spPr>
            <a:xfrm rot="10800000">
              <a:off x="2743200" y="3365388"/>
              <a:ext cx="0" cy="582000"/>
            </a:xfrm>
            <a:prstGeom prst="straightConnector1">
              <a:avLst/>
            </a:prstGeom>
            <a:noFill/>
            <a:ln cap="flat" cmpd="sng" w="38100">
              <a:solidFill>
                <a:srgbClr val="FFFFFF"/>
              </a:solidFill>
              <a:prstDash val="solid"/>
              <a:round/>
              <a:headEnd len="med" w="med" type="none"/>
              <a:tailEnd len="med" w="med" type="triangle"/>
            </a:ln>
            <a:effectLst>
              <a:outerShdw blurRad="71438" rotWithShape="0" algn="bl" dir="5400000" dist="19050">
                <a:srgbClr val="000000">
                  <a:alpha val="50000"/>
                </a:srgbClr>
              </a:outerShdw>
            </a:effectLst>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800"/>
                                        <p:tgtEl>
                                          <p:spTgt spid="6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658" name="Shape 658"/>
        <p:cNvGrpSpPr/>
        <p:nvPr/>
      </p:nvGrpSpPr>
      <p:grpSpPr>
        <a:xfrm>
          <a:off x="0" y="0"/>
          <a:ext cx="0" cy="0"/>
          <a:chOff x="0" y="0"/>
          <a:chExt cx="0" cy="0"/>
        </a:xfrm>
      </p:grpSpPr>
      <p:sp>
        <p:nvSpPr>
          <p:cNvPr id="659" name="Google Shape;659;p64"/>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660" name="Google Shape;660;p64"/>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1" name="Google Shape;661;p64"/>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62" name="Google Shape;662;p64"/>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Variables</a:t>
            </a:r>
            <a:endParaRPr sz="4800">
              <a:latin typeface="Merriweather"/>
              <a:ea typeface="Merriweather"/>
              <a:cs typeface="Merriweather"/>
              <a:sym typeface="Merriweather"/>
            </a:endParaRPr>
          </a:p>
        </p:txBody>
      </p:sp>
      <p:pic>
        <p:nvPicPr>
          <p:cNvPr id="663" name="Google Shape;663;p64"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64" name="Google Shape;664;p64"/>
          <p:cNvSpPr txBox="1"/>
          <p:nvPr/>
        </p:nvSpPr>
        <p:spPr>
          <a:xfrm>
            <a:off x="228600" y="1490400"/>
            <a:ext cx="8686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b="1" lang="en" sz="2400">
                <a:solidFill>
                  <a:srgbClr val="FFFFFF"/>
                </a:solidFill>
                <a:latin typeface="DM Sans"/>
                <a:ea typeface="DM Sans"/>
                <a:cs typeface="DM Sans"/>
                <a:sym typeface="DM Sans"/>
              </a:rPr>
              <a:t>Terms</a:t>
            </a:r>
            <a:r>
              <a:rPr lang="en" sz="2400">
                <a:solidFill>
                  <a:srgbClr val="FFFFFF"/>
                </a:solidFill>
                <a:latin typeface="DM Sans"/>
                <a:ea typeface="DM Sans"/>
                <a:cs typeface="DM Sans"/>
                <a:sym typeface="DM Sans"/>
              </a:rPr>
              <a:t> are parts of an expression separated by + or −.</a:t>
            </a:r>
            <a:endParaRPr sz="2400">
              <a:solidFill>
                <a:srgbClr val="FFFFFF"/>
              </a:solidFill>
              <a:latin typeface="DM Sans"/>
              <a:ea typeface="DM Sans"/>
              <a:cs typeface="DM Sans"/>
              <a:sym typeface="DM Sans"/>
            </a:endParaRPr>
          </a:p>
        </p:txBody>
      </p:sp>
      <p:grpSp>
        <p:nvGrpSpPr>
          <p:cNvPr id="665" name="Google Shape;665;p64"/>
          <p:cNvGrpSpPr/>
          <p:nvPr/>
        </p:nvGrpSpPr>
        <p:grpSpPr>
          <a:xfrm>
            <a:off x="2286000" y="2670300"/>
            <a:ext cx="4572000" cy="554100"/>
            <a:chOff x="2286000" y="2811300"/>
            <a:chExt cx="4572000" cy="554100"/>
          </a:xfrm>
        </p:grpSpPr>
        <p:sp>
          <p:nvSpPr>
            <p:cNvPr id="666" name="Google Shape;666;p64"/>
            <p:cNvSpPr txBox="1"/>
            <p:nvPr/>
          </p:nvSpPr>
          <p:spPr>
            <a:xfrm>
              <a:off x="22860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FFFFF"/>
                  </a:solidFill>
                  <a:latin typeface="DM Sans"/>
                  <a:ea typeface="DM Sans"/>
                  <a:cs typeface="DM Sans"/>
                  <a:sym typeface="DM Sans"/>
                </a:rPr>
                <a:t>7</a:t>
              </a:r>
              <a:endParaRPr sz="3600">
                <a:solidFill>
                  <a:srgbClr val="FFFFFF"/>
                </a:solidFill>
                <a:latin typeface="DM Sans"/>
                <a:ea typeface="DM Sans"/>
                <a:cs typeface="DM Sans"/>
                <a:sym typeface="DM Sans"/>
              </a:endParaRPr>
            </a:p>
          </p:txBody>
        </p:sp>
        <p:sp>
          <p:nvSpPr>
            <p:cNvPr id="667" name="Google Shape;667;p64"/>
            <p:cNvSpPr txBox="1"/>
            <p:nvPr/>
          </p:nvSpPr>
          <p:spPr>
            <a:xfrm>
              <a:off x="32004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FFFFF"/>
                  </a:solidFill>
                  <a:latin typeface="DM Sans"/>
                  <a:ea typeface="DM Sans"/>
                  <a:cs typeface="DM Sans"/>
                  <a:sym typeface="DM Sans"/>
                </a:rPr>
                <a:t>-</a:t>
              </a:r>
              <a:endParaRPr sz="3600">
                <a:solidFill>
                  <a:srgbClr val="FFFFFF"/>
                </a:solidFill>
                <a:latin typeface="DM Sans"/>
                <a:ea typeface="DM Sans"/>
                <a:cs typeface="DM Sans"/>
                <a:sym typeface="DM Sans"/>
              </a:endParaRPr>
            </a:p>
          </p:txBody>
        </p:sp>
        <p:sp>
          <p:nvSpPr>
            <p:cNvPr id="668" name="Google Shape;668;p64"/>
            <p:cNvSpPr txBox="1"/>
            <p:nvPr/>
          </p:nvSpPr>
          <p:spPr>
            <a:xfrm>
              <a:off x="41148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i="1" lang="en" sz="3600">
                  <a:solidFill>
                    <a:srgbClr val="C6DED9"/>
                  </a:solidFill>
                  <a:latin typeface="DM Sans"/>
                  <a:ea typeface="DM Sans"/>
                  <a:cs typeface="DM Sans"/>
                  <a:sym typeface="DM Sans"/>
                </a:rPr>
                <a:t>q</a:t>
              </a:r>
              <a:endParaRPr sz="1800">
                <a:solidFill>
                  <a:srgbClr val="C6DED9"/>
                </a:solidFill>
                <a:latin typeface="DM Sans"/>
                <a:ea typeface="DM Sans"/>
                <a:cs typeface="DM Sans"/>
                <a:sym typeface="DM Sans"/>
              </a:endParaRPr>
            </a:p>
          </p:txBody>
        </p:sp>
        <p:sp>
          <p:nvSpPr>
            <p:cNvPr id="669" name="Google Shape;669;p64"/>
            <p:cNvSpPr txBox="1"/>
            <p:nvPr/>
          </p:nvSpPr>
          <p:spPr>
            <a:xfrm>
              <a:off x="50292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FFFFF"/>
                  </a:solidFill>
                  <a:latin typeface="DM Sans"/>
                  <a:ea typeface="DM Sans"/>
                  <a:cs typeface="DM Sans"/>
                  <a:sym typeface="DM Sans"/>
                </a:rPr>
                <a:t>+</a:t>
              </a:r>
              <a:endParaRPr sz="3600">
                <a:solidFill>
                  <a:srgbClr val="FFFFFF"/>
                </a:solidFill>
                <a:latin typeface="DM Sans"/>
                <a:ea typeface="DM Sans"/>
                <a:cs typeface="DM Sans"/>
                <a:sym typeface="DM Sans"/>
              </a:endParaRPr>
            </a:p>
          </p:txBody>
        </p:sp>
        <p:sp>
          <p:nvSpPr>
            <p:cNvPr id="670" name="Google Shape;670;p64"/>
            <p:cNvSpPr txBox="1"/>
            <p:nvPr/>
          </p:nvSpPr>
          <p:spPr>
            <a:xfrm>
              <a:off x="5943600" y="2811300"/>
              <a:ext cx="914400" cy="55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AC073"/>
                  </a:solidFill>
                  <a:latin typeface="DM Sans"/>
                  <a:ea typeface="DM Sans"/>
                  <a:cs typeface="DM Sans"/>
                  <a:sym typeface="DM Sans"/>
                </a:rPr>
                <a:t>3</a:t>
              </a:r>
              <a:r>
                <a:rPr i="1" lang="en" sz="3600">
                  <a:solidFill>
                    <a:srgbClr val="C6DED9"/>
                  </a:solidFill>
                  <a:latin typeface="DM Sans"/>
                  <a:ea typeface="DM Sans"/>
                  <a:cs typeface="DM Sans"/>
                  <a:sym typeface="DM Sans"/>
                </a:rPr>
                <a:t>q</a:t>
              </a:r>
              <a:endParaRPr i="1" sz="3600">
                <a:solidFill>
                  <a:srgbClr val="C6DED9"/>
                </a:solidFill>
                <a:latin typeface="DM Sans"/>
                <a:ea typeface="DM Sans"/>
                <a:cs typeface="DM Sans"/>
                <a:sym typeface="DM Sans"/>
              </a:endParaRPr>
            </a:p>
          </p:txBody>
        </p:sp>
      </p:grpSp>
      <p:grpSp>
        <p:nvGrpSpPr>
          <p:cNvPr id="671" name="Google Shape;671;p64"/>
          <p:cNvGrpSpPr/>
          <p:nvPr/>
        </p:nvGrpSpPr>
        <p:grpSpPr>
          <a:xfrm>
            <a:off x="4572000" y="3224388"/>
            <a:ext cx="1828800" cy="429600"/>
            <a:chOff x="4572000" y="3365388"/>
            <a:chExt cx="1828800" cy="429600"/>
          </a:xfrm>
        </p:grpSpPr>
        <p:sp>
          <p:nvSpPr>
            <p:cNvPr id="672" name="Google Shape;672;p64"/>
            <p:cNvSpPr txBox="1"/>
            <p:nvPr/>
          </p:nvSpPr>
          <p:spPr>
            <a:xfrm>
              <a:off x="4800600" y="3517788"/>
              <a:ext cx="1371600" cy="277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C6DED9"/>
                  </a:solidFill>
                  <a:latin typeface="DM Sans"/>
                  <a:ea typeface="DM Sans"/>
                  <a:cs typeface="DM Sans"/>
                  <a:sym typeface="DM Sans"/>
                </a:rPr>
                <a:t>Variables</a:t>
              </a:r>
              <a:endParaRPr sz="1800">
                <a:solidFill>
                  <a:srgbClr val="C6DED9"/>
                </a:solidFill>
                <a:latin typeface="DM Sans"/>
                <a:ea typeface="DM Sans"/>
                <a:cs typeface="DM Sans"/>
                <a:sym typeface="DM Sans"/>
              </a:endParaRPr>
            </a:p>
          </p:txBody>
        </p:sp>
        <p:cxnSp>
          <p:nvCxnSpPr>
            <p:cNvPr id="673" name="Google Shape;673;p64"/>
            <p:cNvCxnSpPr>
              <a:stCxn id="672" idx="0"/>
              <a:endCxn id="668" idx="2"/>
            </p:cNvCxnSpPr>
            <p:nvPr/>
          </p:nvCxnSpPr>
          <p:spPr>
            <a:xfrm rot="10800000">
              <a:off x="4572000" y="3365388"/>
              <a:ext cx="914400" cy="152400"/>
            </a:xfrm>
            <a:prstGeom prst="straightConnector1">
              <a:avLst/>
            </a:prstGeom>
            <a:noFill/>
            <a:ln cap="flat" cmpd="sng" w="38100">
              <a:solidFill>
                <a:srgbClr val="C6DED9"/>
              </a:solidFill>
              <a:prstDash val="solid"/>
              <a:round/>
              <a:headEnd len="med" w="med" type="none"/>
              <a:tailEnd len="med" w="med" type="triangle"/>
            </a:ln>
            <a:effectLst>
              <a:outerShdw blurRad="71438" rotWithShape="0" algn="bl" dir="5400000" dist="19050">
                <a:srgbClr val="000000">
                  <a:alpha val="50000"/>
                </a:srgbClr>
              </a:outerShdw>
            </a:effectLst>
          </p:spPr>
        </p:cxnSp>
        <p:cxnSp>
          <p:nvCxnSpPr>
            <p:cNvPr id="674" name="Google Shape;674;p64"/>
            <p:cNvCxnSpPr>
              <a:stCxn id="672" idx="0"/>
              <a:endCxn id="670" idx="2"/>
            </p:cNvCxnSpPr>
            <p:nvPr/>
          </p:nvCxnSpPr>
          <p:spPr>
            <a:xfrm flipH="1" rot="10800000">
              <a:off x="5486400" y="3365388"/>
              <a:ext cx="914400" cy="152400"/>
            </a:xfrm>
            <a:prstGeom prst="straightConnector1">
              <a:avLst/>
            </a:prstGeom>
            <a:noFill/>
            <a:ln cap="flat" cmpd="sng" w="38100">
              <a:solidFill>
                <a:srgbClr val="C6DED9"/>
              </a:solidFill>
              <a:prstDash val="solid"/>
              <a:round/>
              <a:headEnd len="med" w="med" type="none"/>
              <a:tailEnd len="med" w="med" type="triangle"/>
            </a:ln>
            <a:effectLst>
              <a:outerShdw blurRad="71438" rotWithShape="0" algn="bl" dir="5400000" dist="19050">
                <a:srgbClr val="000000">
                  <a:alpha val="50000"/>
                </a:srgbClr>
              </a:outerShdw>
            </a:effectLst>
          </p:spPr>
        </p:cxnSp>
      </p:grpSp>
      <p:grpSp>
        <p:nvGrpSpPr>
          <p:cNvPr id="675" name="Google Shape;675;p64"/>
          <p:cNvGrpSpPr/>
          <p:nvPr/>
        </p:nvGrpSpPr>
        <p:grpSpPr>
          <a:xfrm>
            <a:off x="5715000" y="3224388"/>
            <a:ext cx="1371600" cy="863700"/>
            <a:chOff x="5715000" y="3365388"/>
            <a:chExt cx="1371600" cy="863700"/>
          </a:xfrm>
        </p:grpSpPr>
        <p:sp>
          <p:nvSpPr>
            <p:cNvPr id="676" name="Google Shape;676;p64"/>
            <p:cNvSpPr txBox="1"/>
            <p:nvPr/>
          </p:nvSpPr>
          <p:spPr>
            <a:xfrm>
              <a:off x="5715000" y="3951888"/>
              <a:ext cx="1371600" cy="277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FAC073"/>
                  </a:solidFill>
                  <a:latin typeface="DM Sans"/>
                  <a:ea typeface="DM Sans"/>
                  <a:cs typeface="DM Sans"/>
                  <a:sym typeface="DM Sans"/>
                </a:rPr>
                <a:t>Coefficient</a:t>
              </a:r>
              <a:endParaRPr sz="1800">
                <a:solidFill>
                  <a:srgbClr val="FAC073"/>
                </a:solidFill>
                <a:latin typeface="DM Sans"/>
                <a:ea typeface="DM Sans"/>
                <a:cs typeface="DM Sans"/>
                <a:sym typeface="DM Sans"/>
              </a:endParaRPr>
            </a:p>
          </p:txBody>
        </p:sp>
        <p:cxnSp>
          <p:nvCxnSpPr>
            <p:cNvPr id="677" name="Google Shape;677;p64"/>
            <p:cNvCxnSpPr>
              <a:stCxn id="676" idx="0"/>
              <a:endCxn id="670" idx="2"/>
            </p:cNvCxnSpPr>
            <p:nvPr/>
          </p:nvCxnSpPr>
          <p:spPr>
            <a:xfrm rot="10800000">
              <a:off x="6400800" y="3365388"/>
              <a:ext cx="0" cy="586500"/>
            </a:xfrm>
            <a:prstGeom prst="straightConnector1">
              <a:avLst/>
            </a:prstGeom>
            <a:noFill/>
            <a:ln cap="flat" cmpd="sng" w="38100">
              <a:solidFill>
                <a:srgbClr val="FAC073"/>
              </a:solidFill>
              <a:prstDash val="solid"/>
              <a:round/>
              <a:headEnd len="med" w="med" type="none"/>
              <a:tailEnd len="med" w="med" type="triangle"/>
            </a:ln>
            <a:effectLst>
              <a:outerShdw blurRad="71438" rotWithShape="0" algn="bl" dir="5400000" dist="19050">
                <a:srgbClr val="000000">
                  <a:alpha val="50000"/>
                </a:srgbClr>
              </a:outerShdw>
            </a:effectLst>
          </p:spPr>
        </p:cxnSp>
      </p:grpSp>
      <p:grpSp>
        <p:nvGrpSpPr>
          <p:cNvPr id="678" name="Google Shape;678;p64"/>
          <p:cNvGrpSpPr/>
          <p:nvPr/>
        </p:nvGrpSpPr>
        <p:grpSpPr>
          <a:xfrm>
            <a:off x="2057400" y="3224388"/>
            <a:ext cx="1371600" cy="859200"/>
            <a:chOff x="2057400" y="3365388"/>
            <a:chExt cx="1371600" cy="859200"/>
          </a:xfrm>
        </p:grpSpPr>
        <p:sp>
          <p:nvSpPr>
            <p:cNvPr id="679" name="Google Shape;679;p64"/>
            <p:cNvSpPr txBox="1"/>
            <p:nvPr/>
          </p:nvSpPr>
          <p:spPr>
            <a:xfrm>
              <a:off x="2057400" y="3947388"/>
              <a:ext cx="1371600" cy="277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FFFFFF"/>
                  </a:solidFill>
                  <a:latin typeface="DM Sans"/>
                  <a:ea typeface="DM Sans"/>
                  <a:cs typeface="DM Sans"/>
                  <a:sym typeface="DM Sans"/>
                </a:rPr>
                <a:t>Constant</a:t>
              </a:r>
              <a:endParaRPr sz="1800">
                <a:solidFill>
                  <a:srgbClr val="FFFFFF"/>
                </a:solidFill>
                <a:latin typeface="DM Sans"/>
                <a:ea typeface="DM Sans"/>
                <a:cs typeface="DM Sans"/>
                <a:sym typeface="DM Sans"/>
              </a:endParaRPr>
            </a:p>
          </p:txBody>
        </p:sp>
        <p:cxnSp>
          <p:nvCxnSpPr>
            <p:cNvPr id="680" name="Google Shape;680;p64"/>
            <p:cNvCxnSpPr>
              <a:stCxn id="679" idx="0"/>
              <a:endCxn id="666" idx="2"/>
            </p:cNvCxnSpPr>
            <p:nvPr/>
          </p:nvCxnSpPr>
          <p:spPr>
            <a:xfrm rot="10800000">
              <a:off x="2743200" y="3365388"/>
              <a:ext cx="0" cy="582000"/>
            </a:xfrm>
            <a:prstGeom prst="straightConnector1">
              <a:avLst/>
            </a:prstGeom>
            <a:noFill/>
            <a:ln cap="flat" cmpd="sng" w="38100">
              <a:solidFill>
                <a:srgbClr val="FFFFFF"/>
              </a:solidFill>
              <a:prstDash val="solid"/>
              <a:round/>
              <a:headEnd len="med" w="med" type="none"/>
              <a:tailEnd len="med" w="med" type="triangle"/>
            </a:ln>
            <a:effectLst>
              <a:outerShdw blurRad="71438" rotWithShape="0" algn="bl" dir="5400000" dist="19050">
                <a:srgbClr val="000000">
                  <a:alpha val="50000"/>
                </a:srgbClr>
              </a:outerShdw>
            </a:effectLst>
          </p:spPr>
        </p:cxnSp>
      </p:grpSp>
      <p:grpSp>
        <p:nvGrpSpPr>
          <p:cNvPr id="681" name="Google Shape;681;p64"/>
          <p:cNvGrpSpPr/>
          <p:nvPr/>
        </p:nvGrpSpPr>
        <p:grpSpPr>
          <a:xfrm>
            <a:off x="2286000" y="2088288"/>
            <a:ext cx="4572000" cy="582000"/>
            <a:chOff x="2286000" y="2229288"/>
            <a:chExt cx="4572000" cy="582000"/>
          </a:xfrm>
        </p:grpSpPr>
        <p:cxnSp>
          <p:nvCxnSpPr>
            <p:cNvPr id="682" name="Google Shape;682;p64"/>
            <p:cNvCxnSpPr/>
            <p:nvPr/>
          </p:nvCxnSpPr>
          <p:spPr>
            <a:xfrm rot="10800000">
              <a:off x="2286000" y="2658888"/>
              <a:ext cx="0" cy="152400"/>
            </a:xfrm>
            <a:prstGeom prst="straightConnector1">
              <a:avLst/>
            </a:prstGeom>
            <a:noFill/>
            <a:ln cap="flat" cmpd="sng" w="38100">
              <a:solidFill>
                <a:srgbClr val="FFFFFF"/>
              </a:solidFill>
              <a:prstDash val="solid"/>
              <a:round/>
              <a:headEnd len="med" w="med" type="none"/>
              <a:tailEnd len="med" w="med" type="none"/>
            </a:ln>
            <a:effectLst>
              <a:outerShdw blurRad="71438" rotWithShape="0" algn="bl" dir="5400000" dist="19050">
                <a:srgbClr val="000000">
                  <a:alpha val="50000"/>
                </a:srgbClr>
              </a:outerShdw>
            </a:effectLst>
          </p:spPr>
        </p:cxnSp>
        <p:cxnSp>
          <p:nvCxnSpPr>
            <p:cNvPr id="683" name="Google Shape;683;p64"/>
            <p:cNvCxnSpPr/>
            <p:nvPr/>
          </p:nvCxnSpPr>
          <p:spPr>
            <a:xfrm rot="10800000">
              <a:off x="6858000" y="2658888"/>
              <a:ext cx="0" cy="152400"/>
            </a:xfrm>
            <a:prstGeom prst="straightConnector1">
              <a:avLst/>
            </a:prstGeom>
            <a:noFill/>
            <a:ln cap="flat" cmpd="sng" w="38100">
              <a:solidFill>
                <a:srgbClr val="FFFFFF"/>
              </a:solidFill>
              <a:prstDash val="solid"/>
              <a:round/>
              <a:headEnd len="med" w="med" type="none"/>
              <a:tailEnd len="med" w="med" type="none"/>
            </a:ln>
            <a:effectLst>
              <a:outerShdw blurRad="71438" rotWithShape="0" algn="bl" dir="5400000" dist="19050">
                <a:srgbClr val="000000">
                  <a:alpha val="50000"/>
                </a:srgbClr>
              </a:outerShdw>
            </a:effectLst>
          </p:spPr>
        </p:cxnSp>
        <p:cxnSp>
          <p:nvCxnSpPr>
            <p:cNvPr id="684" name="Google Shape;684;p64"/>
            <p:cNvCxnSpPr/>
            <p:nvPr/>
          </p:nvCxnSpPr>
          <p:spPr>
            <a:xfrm>
              <a:off x="2286000" y="2658900"/>
              <a:ext cx="4572000" cy="0"/>
            </a:xfrm>
            <a:prstGeom prst="straightConnector1">
              <a:avLst/>
            </a:prstGeom>
            <a:noFill/>
            <a:ln cap="flat" cmpd="sng" w="38100">
              <a:solidFill>
                <a:srgbClr val="FFFFFF"/>
              </a:solidFill>
              <a:prstDash val="solid"/>
              <a:round/>
              <a:headEnd len="med" w="med" type="none"/>
              <a:tailEnd len="med" w="med" type="none"/>
            </a:ln>
            <a:effectLst>
              <a:outerShdw blurRad="71438" rotWithShape="0" algn="bl" dir="5400000" dist="19050">
                <a:srgbClr val="000000">
                  <a:alpha val="50000"/>
                </a:srgbClr>
              </a:outerShdw>
            </a:effectLst>
          </p:spPr>
        </p:cxnSp>
        <p:cxnSp>
          <p:nvCxnSpPr>
            <p:cNvPr id="685" name="Google Shape;685;p64"/>
            <p:cNvCxnSpPr/>
            <p:nvPr/>
          </p:nvCxnSpPr>
          <p:spPr>
            <a:xfrm rot="10800000">
              <a:off x="4572000" y="2506488"/>
              <a:ext cx="0" cy="152400"/>
            </a:xfrm>
            <a:prstGeom prst="straightConnector1">
              <a:avLst/>
            </a:prstGeom>
            <a:noFill/>
            <a:ln cap="flat" cmpd="sng" w="38100">
              <a:solidFill>
                <a:srgbClr val="FFFFFF"/>
              </a:solidFill>
              <a:prstDash val="solid"/>
              <a:round/>
              <a:headEnd len="med" w="med" type="none"/>
              <a:tailEnd len="med" w="med" type="none"/>
            </a:ln>
            <a:effectLst>
              <a:outerShdw blurRad="71438" rotWithShape="0" algn="bl" dir="5400000" dist="19050">
                <a:srgbClr val="000000">
                  <a:alpha val="50000"/>
                </a:srgbClr>
              </a:outerShdw>
            </a:effectLst>
          </p:spPr>
        </p:cxnSp>
        <p:sp>
          <p:nvSpPr>
            <p:cNvPr id="686" name="Google Shape;686;p64"/>
            <p:cNvSpPr txBox="1"/>
            <p:nvPr/>
          </p:nvSpPr>
          <p:spPr>
            <a:xfrm>
              <a:off x="3886200" y="2229288"/>
              <a:ext cx="1371600" cy="277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FFFFFF"/>
                  </a:solidFill>
                  <a:latin typeface="DM Sans"/>
                  <a:ea typeface="DM Sans"/>
                  <a:cs typeface="DM Sans"/>
                  <a:sym typeface="DM Sans"/>
                </a:rPr>
                <a:t>Terms</a:t>
              </a:r>
              <a:endParaRPr sz="1800">
                <a:solidFill>
                  <a:srgbClr val="FFFFFF"/>
                </a:solidFill>
                <a:latin typeface="DM Sans"/>
                <a:ea typeface="DM Sans"/>
                <a:cs typeface="DM Sans"/>
                <a:sym typeface="DM San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800"/>
                                        <p:tgtEl>
                                          <p:spTgt spid="6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690" name="Shape 690"/>
        <p:cNvGrpSpPr/>
        <p:nvPr/>
      </p:nvGrpSpPr>
      <p:grpSpPr>
        <a:xfrm>
          <a:off x="0" y="0"/>
          <a:ext cx="0" cy="0"/>
          <a:chOff x="0" y="0"/>
          <a:chExt cx="0" cy="0"/>
        </a:xfrm>
      </p:grpSpPr>
      <p:sp>
        <p:nvSpPr>
          <p:cNvPr id="691" name="Google Shape;691;p65"/>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692" name="Google Shape;692;p65"/>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3" name="Google Shape;693;p65"/>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94" name="Google Shape;694;p65"/>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Variables</a:t>
            </a:r>
            <a:endParaRPr sz="4800">
              <a:latin typeface="Merriweather"/>
              <a:ea typeface="Merriweather"/>
              <a:cs typeface="Merriweather"/>
              <a:sym typeface="Merriweather"/>
            </a:endParaRPr>
          </a:p>
        </p:txBody>
      </p:sp>
      <p:pic>
        <p:nvPicPr>
          <p:cNvPr id="695" name="Google Shape;695;p65"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96" name="Google Shape;696;p65"/>
          <p:cNvSpPr txBox="1"/>
          <p:nvPr/>
        </p:nvSpPr>
        <p:spPr>
          <a:xfrm>
            <a:off x="228600" y="24579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3(4 + 5) ÷ 2 + 7.5</a:t>
            </a:r>
            <a:endParaRPr sz="2400">
              <a:solidFill>
                <a:srgbClr val="FFFFFF"/>
              </a:solidFill>
              <a:latin typeface="DM Sans"/>
              <a:ea typeface="DM Sans"/>
              <a:cs typeface="DM Sans"/>
              <a:sym typeface="DM Sans"/>
            </a:endParaRPr>
          </a:p>
          <a:p>
            <a:pPr indent="0" lvl="0" marL="0" rtl="0" algn="r">
              <a:spcBef>
                <a:spcPts val="0"/>
              </a:spcBef>
              <a:spcAft>
                <a:spcPts val="0"/>
              </a:spcAft>
              <a:buNone/>
            </a:pPr>
            <a:r>
              <a:rPr lang="en" sz="2400">
                <a:solidFill>
                  <a:srgbClr val="FFFFFF"/>
                </a:solidFill>
                <a:latin typeface="DM Sans"/>
                <a:ea typeface="DM Sans"/>
                <a:cs typeface="DM Sans"/>
                <a:sym typeface="DM Sans"/>
              </a:rPr>
              <a:t>12 −</a:t>
            </a:r>
            <a:r>
              <a:rPr lang="en" sz="2400">
                <a:solidFill>
                  <a:srgbClr val="FFFFFF"/>
                </a:solidFill>
                <a:latin typeface="DM Sans"/>
                <a:ea typeface="DM Sans"/>
                <a:cs typeface="DM Sans"/>
                <a:sym typeface="DM Sans"/>
              </a:rPr>
              <a:t> 17</a:t>
            </a:r>
            <a:endParaRPr sz="2400">
              <a:solidFill>
                <a:srgbClr val="FFFFFF"/>
              </a:solidFill>
              <a:latin typeface="DM Sans"/>
              <a:ea typeface="DM Sans"/>
              <a:cs typeface="DM Sans"/>
              <a:sym typeface="DM Sans"/>
            </a:endParaRPr>
          </a:p>
          <a:p>
            <a:pPr indent="0" lvl="0" marL="0" rtl="0" algn="r">
              <a:spcBef>
                <a:spcPts val="0"/>
              </a:spcBef>
              <a:spcAft>
                <a:spcPts val="0"/>
              </a:spcAft>
              <a:buNone/>
            </a:pPr>
            <a:r>
              <a:rPr lang="en" sz="2400">
                <a:solidFill>
                  <a:srgbClr val="FFFFFF"/>
                </a:solidFill>
                <a:latin typeface="DM Sans"/>
                <a:ea typeface="DM Sans"/>
                <a:cs typeface="DM Sans"/>
                <a:sym typeface="DM Sans"/>
              </a:rPr>
              <a:t>5</a:t>
            </a:r>
            <a:endParaRPr sz="2400">
              <a:solidFill>
                <a:srgbClr val="FFFFFF"/>
              </a:solidFill>
              <a:latin typeface="DM Sans"/>
              <a:ea typeface="DM Sans"/>
              <a:cs typeface="DM Sans"/>
              <a:sym typeface="DM Sans"/>
            </a:endParaRPr>
          </a:p>
        </p:txBody>
      </p:sp>
      <p:sp>
        <p:nvSpPr>
          <p:cNvPr id="697" name="Google Shape;697;p65"/>
          <p:cNvSpPr txBox="1"/>
          <p:nvPr/>
        </p:nvSpPr>
        <p:spPr>
          <a:xfrm>
            <a:off x="4800600" y="2088300"/>
            <a:ext cx="4114800" cy="738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i="1" lang="en" sz="2400">
                <a:solidFill>
                  <a:srgbClr val="FFFFFF"/>
                </a:solidFill>
                <a:latin typeface="DM Sans"/>
                <a:ea typeface="DM Sans"/>
                <a:cs typeface="DM Sans"/>
                <a:sym typeface="DM Sans"/>
              </a:rPr>
              <a:t>a</a:t>
            </a:r>
            <a:endParaRPr sz="2400">
              <a:solidFill>
                <a:srgbClr val="FFFFFF"/>
              </a:solidFill>
              <a:latin typeface="DM Sans"/>
              <a:ea typeface="DM Sans"/>
              <a:cs typeface="DM Sans"/>
              <a:sym typeface="DM Sans"/>
            </a:endParaRPr>
          </a:p>
          <a:p>
            <a:pPr indent="0" lvl="0" marL="0" rtl="0" algn="l">
              <a:spcBef>
                <a:spcPts val="0"/>
              </a:spcBef>
              <a:spcAft>
                <a:spcPts val="0"/>
              </a:spcAft>
              <a:buNone/>
            </a:pPr>
            <a:r>
              <a:rPr i="1" lang="en" sz="2400">
                <a:solidFill>
                  <a:srgbClr val="FFFFFF"/>
                </a:solidFill>
                <a:latin typeface="DM Sans"/>
                <a:ea typeface="DM Sans"/>
                <a:cs typeface="DM Sans"/>
                <a:sym typeface="DM Sans"/>
              </a:rPr>
              <a:t>a</a:t>
            </a:r>
            <a:r>
              <a:rPr lang="en" sz="2400">
                <a:solidFill>
                  <a:srgbClr val="FFFFFF"/>
                </a:solidFill>
                <a:latin typeface="DM Sans"/>
                <a:ea typeface="DM Sans"/>
                <a:cs typeface="DM Sans"/>
                <a:sym typeface="DM Sans"/>
              </a:rPr>
              <a:t> + </a:t>
            </a:r>
            <a:r>
              <a:rPr i="1" lang="en" sz="2400">
                <a:solidFill>
                  <a:srgbClr val="FFFFFF"/>
                </a:solidFill>
                <a:latin typeface="DM Sans"/>
                <a:ea typeface="DM Sans"/>
                <a:cs typeface="DM Sans"/>
                <a:sym typeface="DM Sans"/>
              </a:rPr>
              <a:t>b</a:t>
            </a:r>
            <a:r>
              <a:rPr lang="en" sz="2400">
                <a:solidFill>
                  <a:srgbClr val="FFFFFF"/>
                </a:solidFill>
                <a:latin typeface="DM Sans"/>
                <a:ea typeface="DM Sans"/>
                <a:cs typeface="DM Sans"/>
                <a:sym typeface="DM Sans"/>
              </a:rPr>
              <a:t> − </a:t>
            </a:r>
            <a:r>
              <a:rPr i="1" lang="en" sz="2400">
                <a:solidFill>
                  <a:srgbClr val="FFFFFF"/>
                </a:solidFill>
                <a:latin typeface="DM Sans"/>
                <a:ea typeface="DM Sans"/>
                <a:cs typeface="DM Sans"/>
                <a:sym typeface="DM Sans"/>
              </a:rPr>
              <a:t>c</a:t>
            </a:r>
            <a:endParaRPr sz="2400">
              <a:solidFill>
                <a:srgbClr val="FFFFFF"/>
              </a:solidFill>
              <a:latin typeface="DM Sans"/>
              <a:ea typeface="DM Sans"/>
              <a:cs typeface="DM Sans"/>
              <a:sym typeface="DM Sans"/>
            </a:endParaRPr>
          </a:p>
        </p:txBody>
      </p:sp>
      <p:sp>
        <p:nvSpPr>
          <p:cNvPr id="698" name="Google Shape;698;p65"/>
          <p:cNvSpPr txBox="1"/>
          <p:nvPr/>
        </p:nvSpPr>
        <p:spPr>
          <a:xfrm>
            <a:off x="228600" y="1490400"/>
            <a:ext cx="4114800" cy="738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Expressions can have no variables . . .</a:t>
            </a:r>
            <a:endParaRPr sz="2400">
              <a:solidFill>
                <a:srgbClr val="FFFFFF"/>
              </a:solidFill>
              <a:latin typeface="DM Sans"/>
              <a:ea typeface="DM Sans"/>
              <a:cs typeface="DM Sans"/>
              <a:sym typeface="DM Sans"/>
            </a:endParaRPr>
          </a:p>
        </p:txBody>
      </p:sp>
      <p:sp>
        <p:nvSpPr>
          <p:cNvPr id="699" name="Google Shape;699;p65"/>
          <p:cNvSpPr txBox="1"/>
          <p:nvPr/>
        </p:nvSpPr>
        <p:spPr>
          <a:xfrm>
            <a:off x="4800600" y="1490400"/>
            <a:ext cx="4114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 . . or </a:t>
            </a:r>
            <a:r>
              <a:rPr i="1" lang="en" sz="2400">
                <a:solidFill>
                  <a:srgbClr val="FFFFFF"/>
                </a:solidFill>
                <a:latin typeface="DM Sans"/>
                <a:ea typeface="DM Sans"/>
                <a:cs typeface="DM Sans"/>
                <a:sym typeface="DM Sans"/>
              </a:rPr>
              <a:t>only</a:t>
            </a:r>
            <a:r>
              <a:rPr lang="en" sz="2400">
                <a:solidFill>
                  <a:srgbClr val="FFFFFF"/>
                </a:solidFill>
                <a:latin typeface="DM Sans"/>
                <a:ea typeface="DM Sans"/>
                <a:cs typeface="DM Sans"/>
                <a:sym typeface="DM Sans"/>
              </a:rPr>
              <a:t> variables!</a:t>
            </a:r>
            <a:endParaRPr sz="2400">
              <a:solidFill>
                <a:srgbClr val="FFFFFF"/>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800"/>
                                        <p:tgtEl>
                                          <p:spTgt spid="698"/>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800"/>
                                        <p:tgtEl>
                                          <p:spTgt spid="696"/>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800"/>
                                        <p:tgtEl>
                                          <p:spTgt spid="699"/>
                                        </p:tgtEl>
                                      </p:cBhvr>
                                    </p:animEffect>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800"/>
                                        <p:tgtEl>
                                          <p:spTgt spid="6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703" name="Shape 703"/>
        <p:cNvGrpSpPr/>
        <p:nvPr/>
      </p:nvGrpSpPr>
      <p:grpSpPr>
        <a:xfrm>
          <a:off x="0" y="0"/>
          <a:ext cx="0" cy="0"/>
          <a:chOff x="0" y="0"/>
          <a:chExt cx="0" cy="0"/>
        </a:xfrm>
      </p:grpSpPr>
      <p:sp>
        <p:nvSpPr>
          <p:cNvPr id="704" name="Google Shape;704;p66"/>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705" name="Google Shape;705;p66"/>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6" name="Google Shape;706;p66"/>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07" name="Google Shape;707;p66"/>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Variables</a:t>
            </a:r>
            <a:endParaRPr sz="4800">
              <a:latin typeface="Merriweather"/>
              <a:ea typeface="Merriweather"/>
              <a:cs typeface="Merriweather"/>
              <a:sym typeface="Merriweather"/>
            </a:endParaRPr>
          </a:p>
        </p:txBody>
      </p:sp>
      <p:pic>
        <p:nvPicPr>
          <p:cNvPr id="708" name="Google Shape;708;p66"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709" name="Google Shape;709;p66"/>
          <p:cNvSpPr txBox="1"/>
          <p:nvPr/>
        </p:nvSpPr>
        <p:spPr>
          <a:xfrm>
            <a:off x="228600" y="1490400"/>
            <a:ext cx="8686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Sometimes, you’ll be told to </a:t>
            </a:r>
            <a:r>
              <a:rPr i="1" lang="en" sz="2400">
                <a:solidFill>
                  <a:srgbClr val="FFFFFF"/>
                </a:solidFill>
                <a:latin typeface="DM Sans"/>
                <a:ea typeface="DM Sans"/>
                <a:cs typeface="DM Sans"/>
                <a:sym typeface="DM Sans"/>
              </a:rPr>
              <a:t>evaluate</a:t>
            </a:r>
            <a:r>
              <a:rPr lang="en" sz="2400">
                <a:solidFill>
                  <a:srgbClr val="FFFFFF"/>
                </a:solidFill>
                <a:latin typeface="DM Sans"/>
                <a:ea typeface="DM Sans"/>
                <a:cs typeface="DM Sans"/>
                <a:sym typeface="DM Sans"/>
              </a:rPr>
              <a:t> an expression, or simplifying it as much as possible. Usually, you’ll be told what a variable is equal to.</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rPr lang="en" sz="2400">
                <a:solidFill>
                  <a:srgbClr val="FFFFFF"/>
                </a:solidFill>
                <a:latin typeface="DM Sans"/>
                <a:ea typeface="DM Sans"/>
                <a:cs typeface="DM Sans"/>
                <a:sym typeface="DM Sans"/>
              </a:rPr>
              <a:t>7 − </a:t>
            </a:r>
            <a:r>
              <a:rPr i="1" lang="en" sz="2400">
                <a:solidFill>
                  <a:srgbClr val="FFFFFF"/>
                </a:solidFill>
                <a:latin typeface="DM Sans"/>
                <a:ea typeface="DM Sans"/>
                <a:cs typeface="DM Sans"/>
                <a:sym typeface="DM Sans"/>
              </a:rPr>
              <a:t>q</a:t>
            </a:r>
            <a:r>
              <a:rPr lang="en" sz="2400">
                <a:solidFill>
                  <a:srgbClr val="FFFFFF"/>
                </a:solidFill>
                <a:latin typeface="DM Sans"/>
                <a:ea typeface="DM Sans"/>
                <a:cs typeface="DM Sans"/>
                <a:sym typeface="DM Sans"/>
              </a:rPr>
              <a:t> + 3</a:t>
            </a:r>
            <a:r>
              <a:rPr i="1" lang="en" sz="2400">
                <a:solidFill>
                  <a:srgbClr val="FFFFFF"/>
                </a:solidFill>
                <a:latin typeface="DM Sans"/>
                <a:ea typeface="DM Sans"/>
                <a:cs typeface="DM Sans"/>
                <a:sym typeface="DM Sans"/>
              </a:rPr>
              <a:t>q</a:t>
            </a:r>
            <a:r>
              <a:rPr baseline="30000" lang="en" sz="2400">
                <a:solidFill>
                  <a:srgbClr val="FFFFFF"/>
                </a:solidFill>
                <a:latin typeface="DM Sans"/>
                <a:ea typeface="DM Sans"/>
                <a:cs typeface="DM Sans"/>
                <a:sym typeface="DM Sans"/>
              </a:rPr>
              <a:t>2</a:t>
            </a:r>
            <a:r>
              <a:rPr lang="en" sz="2400">
                <a:solidFill>
                  <a:srgbClr val="FFFFFF"/>
                </a:solidFill>
                <a:latin typeface="DM Sans"/>
                <a:ea typeface="DM Sans"/>
                <a:cs typeface="DM Sans"/>
                <a:sym typeface="DM Sans"/>
              </a:rPr>
              <a:t>, </a:t>
            </a:r>
            <a:r>
              <a:rPr i="1" lang="en" sz="2400">
                <a:solidFill>
                  <a:srgbClr val="FFFFFF"/>
                </a:solidFill>
                <a:latin typeface="DM Sans"/>
                <a:ea typeface="DM Sans"/>
                <a:cs typeface="DM Sans"/>
                <a:sym typeface="DM Sans"/>
              </a:rPr>
              <a:t>q</a:t>
            </a:r>
            <a:r>
              <a:rPr lang="en" sz="2400">
                <a:solidFill>
                  <a:srgbClr val="FFFFFF"/>
                </a:solidFill>
                <a:latin typeface="DM Sans"/>
                <a:ea typeface="DM Sans"/>
                <a:cs typeface="DM Sans"/>
                <a:sym typeface="DM Sans"/>
              </a:rPr>
              <a:t> = 2</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rPr lang="en" sz="2400">
                <a:solidFill>
                  <a:srgbClr val="FFFFFF"/>
                </a:solidFill>
                <a:latin typeface="DM Sans"/>
                <a:ea typeface="DM Sans"/>
                <a:cs typeface="DM Sans"/>
                <a:sym typeface="DM Sans"/>
              </a:rPr>
              <a:t>7 − (2) + 3(2)</a:t>
            </a:r>
            <a:r>
              <a:rPr baseline="30000" lang="en" sz="2400">
                <a:solidFill>
                  <a:srgbClr val="FFFFFF"/>
                </a:solidFill>
                <a:latin typeface="DM Sans"/>
                <a:ea typeface="DM Sans"/>
                <a:cs typeface="DM Sans"/>
                <a:sym typeface="DM Sans"/>
              </a:rPr>
              <a:t>2</a:t>
            </a:r>
            <a:endParaRPr baseline="30000" sz="2400">
              <a:solidFill>
                <a:srgbClr val="FFFFFF"/>
              </a:solidFill>
              <a:latin typeface="DM Sans"/>
              <a:ea typeface="DM Sans"/>
              <a:cs typeface="DM Sans"/>
              <a:sym typeface="DM Sans"/>
            </a:endParaRPr>
          </a:p>
          <a:p>
            <a:pPr indent="0" lvl="0" marL="0" rtl="0" algn="ctr">
              <a:spcBef>
                <a:spcPts val="0"/>
              </a:spcBef>
              <a:spcAft>
                <a:spcPts val="0"/>
              </a:spcAft>
              <a:buNone/>
            </a:pPr>
            <a:r>
              <a:rPr lang="en" sz="2400">
                <a:solidFill>
                  <a:srgbClr val="FFFFFF"/>
                </a:solidFill>
                <a:latin typeface="DM Sans"/>
                <a:ea typeface="DM Sans"/>
                <a:cs typeface="DM Sans"/>
                <a:sym typeface="DM Sans"/>
              </a:rPr>
              <a:t>17</a:t>
            </a:r>
            <a:endParaRPr sz="2400">
              <a:solidFill>
                <a:srgbClr val="FFFFFF"/>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09">
                                            <p:txEl>
                                              <p:pRg end="0" st="0"/>
                                            </p:txEl>
                                          </p:spTgt>
                                        </p:tgtEl>
                                        <p:attrNameLst>
                                          <p:attrName>style.visibility</p:attrName>
                                        </p:attrNameLst>
                                      </p:cBhvr>
                                      <p:to>
                                        <p:strVal val="visible"/>
                                      </p:to>
                                    </p:set>
                                    <p:animEffect filter="fade" transition="in">
                                      <p:cBhvr>
                                        <p:cTn dur="800"/>
                                        <p:tgtEl>
                                          <p:spTgt spid="709">
                                            <p:txEl>
                                              <p:pRg end="0" st="0"/>
                                            </p:txEl>
                                          </p:spTgt>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709">
                                            <p:txEl>
                                              <p:pRg end="1" st="1"/>
                                            </p:txEl>
                                          </p:spTgt>
                                        </p:tgtEl>
                                        <p:attrNameLst>
                                          <p:attrName>style.visibility</p:attrName>
                                        </p:attrNameLst>
                                      </p:cBhvr>
                                      <p:to>
                                        <p:strVal val="visible"/>
                                      </p:to>
                                    </p:set>
                                    <p:animEffect filter="fade" transition="in">
                                      <p:cBhvr>
                                        <p:cTn dur="800"/>
                                        <p:tgtEl>
                                          <p:spTgt spid="709">
                                            <p:txEl>
                                              <p:pRg end="1" st="1"/>
                                            </p:txEl>
                                          </p:spTgt>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709">
                                            <p:txEl>
                                              <p:pRg end="2" st="2"/>
                                            </p:txEl>
                                          </p:spTgt>
                                        </p:tgtEl>
                                        <p:attrNameLst>
                                          <p:attrName>style.visibility</p:attrName>
                                        </p:attrNameLst>
                                      </p:cBhvr>
                                      <p:to>
                                        <p:strVal val="visible"/>
                                      </p:to>
                                    </p:set>
                                    <p:animEffect filter="fade" transition="in">
                                      <p:cBhvr>
                                        <p:cTn dur="800"/>
                                        <p:tgtEl>
                                          <p:spTgt spid="709">
                                            <p:txEl>
                                              <p:pRg end="2" st="2"/>
                                            </p:txEl>
                                          </p:spTgt>
                                        </p:tgtEl>
                                      </p:cBhvr>
                                    </p:animEffect>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709">
                                            <p:txEl>
                                              <p:pRg end="3" st="3"/>
                                            </p:txEl>
                                          </p:spTgt>
                                        </p:tgtEl>
                                        <p:attrNameLst>
                                          <p:attrName>style.visibility</p:attrName>
                                        </p:attrNameLst>
                                      </p:cBhvr>
                                      <p:to>
                                        <p:strVal val="visible"/>
                                      </p:to>
                                    </p:set>
                                    <p:animEffect filter="fade" transition="in">
                                      <p:cBhvr>
                                        <p:cTn dur="800"/>
                                        <p:tgtEl>
                                          <p:spTgt spid="709">
                                            <p:txEl>
                                              <p:pRg end="3" st="3"/>
                                            </p:txEl>
                                          </p:spTgt>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709">
                                            <p:txEl>
                                              <p:pRg end="4" st="4"/>
                                            </p:txEl>
                                          </p:spTgt>
                                        </p:tgtEl>
                                        <p:attrNameLst>
                                          <p:attrName>style.visibility</p:attrName>
                                        </p:attrNameLst>
                                      </p:cBhvr>
                                      <p:to>
                                        <p:strVal val="visible"/>
                                      </p:to>
                                    </p:set>
                                    <p:animEffect filter="fade" transition="in">
                                      <p:cBhvr>
                                        <p:cTn dur="800"/>
                                        <p:tgtEl>
                                          <p:spTgt spid="70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713" name="Shape 713"/>
        <p:cNvGrpSpPr/>
        <p:nvPr/>
      </p:nvGrpSpPr>
      <p:grpSpPr>
        <a:xfrm>
          <a:off x="0" y="0"/>
          <a:ext cx="0" cy="0"/>
          <a:chOff x="0" y="0"/>
          <a:chExt cx="0" cy="0"/>
        </a:xfrm>
      </p:grpSpPr>
      <p:sp>
        <p:nvSpPr>
          <p:cNvPr id="714" name="Google Shape;714;p67"/>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715" name="Google Shape;715;p67"/>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6" name="Google Shape;716;p67"/>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17" name="Google Shape;717;p67"/>
          <p:cNvSpPr txBox="1"/>
          <p:nvPr/>
        </p:nvSpPr>
        <p:spPr>
          <a:xfrm>
            <a:off x="1490400" y="236400"/>
            <a:ext cx="7425000" cy="723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700">
                <a:latin typeface="Merriweather"/>
                <a:ea typeface="Merriweather"/>
                <a:cs typeface="Merriweather"/>
                <a:sym typeface="Merriweather"/>
              </a:rPr>
              <a:t>The Distributive Property</a:t>
            </a:r>
            <a:endParaRPr sz="4700">
              <a:latin typeface="Merriweather"/>
              <a:ea typeface="Merriweather"/>
              <a:cs typeface="Merriweather"/>
              <a:sym typeface="Merriweather"/>
            </a:endParaRPr>
          </a:p>
        </p:txBody>
      </p:sp>
      <p:pic>
        <p:nvPicPr>
          <p:cNvPr id="718" name="Google Shape;718;p67"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719" name="Google Shape;719;p67"/>
          <p:cNvSpPr txBox="1"/>
          <p:nvPr/>
        </p:nvSpPr>
        <p:spPr>
          <a:xfrm>
            <a:off x="228600" y="1490400"/>
            <a:ext cx="8686800" cy="738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According to </a:t>
            </a:r>
            <a:r>
              <a:rPr b="1" lang="en" sz="2400">
                <a:solidFill>
                  <a:srgbClr val="FFFFFF"/>
                </a:solidFill>
                <a:latin typeface="DM Sans"/>
                <a:ea typeface="DM Sans"/>
                <a:cs typeface="DM Sans"/>
                <a:sym typeface="DM Sans"/>
              </a:rPr>
              <a:t>the distributive property</a:t>
            </a:r>
            <a:r>
              <a:rPr lang="en" sz="2400">
                <a:solidFill>
                  <a:srgbClr val="FFFFFF"/>
                </a:solidFill>
                <a:latin typeface="DM Sans"/>
                <a:ea typeface="DM Sans"/>
                <a:cs typeface="DM Sans"/>
                <a:sym typeface="DM Sans"/>
              </a:rPr>
              <a:t>, </a:t>
            </a:r>
            <a:r>
              <a:rPr i="1" lang="en" sz="2400">
                <a:solidFill>
                  <a:srgbClr val="FFFFFF"/>
                </a:solidFill>
                <a:latin typeface="DM Sans"/>
                <a:ea typeface="DM Sans"/>
                <a:cs typeface="DM Sans"/>
                <a:sym typeface="DM Sans"/>
              </a:rPr>
              <a:t>a</a:t>
            </a:r>
            <a:r>
              <a:rPr lang="en" sz="2400">
                <a:solidFill>
                  <a:srgbClr val="FFFFFF"/>
                </a:solidFill>
                <a:latin typeface="DM Sans"/>
                <a:ea typeface="DM Sans"/>
                <a:cs typeface="DM Sans"/>
                <a:sym typeface="DM Sans"/>
              </a:rPr>
              <a:t>(</a:t>
            </a:r>
            <a:r>
              <a:rPr i="1" lang="en" sz="2400">
                <a:solidFill>
                  <a:srgbClr val="FFFFFF"/>
                </a:solidFill>
                <a:latin typeface="DM Sans"/>
                <a:ea typeface="DM Sans"/>
                <a:cs typeface="DM Sans"/>
                <a:sym typeface="DM Sans"/>
              </a:rPr>
              <a:t>b</a:t>
            </a:r>
            <a:r>
              <a:rPr lang="en" sz="2400">
                <a:solidFill>
                  <a:srgbClr val="FFFFFF"/>
                </a:solidFill>
                <a:latin typeface="DM Sans"/>
                <a:ea typeface="DM Sans"/>
                <a:cs typeface="DM Sans"/>
                <a:sym typeface="DM Sans"/>
              </a:rPr>
              <a:t> + </a:t>
            </a:r>
            <a:r>
              <a:rPr i="1" lang="en" sz="2400">
                <a:solidFill>
                  <a:srgbClr val="FFFFFF"/>
                </a:solidFill>
                <a:latin typeface="DM Sans"/>
                <a:ea typeface="DM Sans"/>
                <a:cs typeface="DM Sans"/>
                <a:sym typeface="DM Sans"/>
              </a:rPr>
              <a:t>c</a:t>
            </a:r>
            <a:r>
              <a:rPr lang="en" sz="2400">
                <a:solidFill>
                  <a:srgbClr val="FFFFFF"/>
                </a:solidFill>
                <a:latin typeface="DM Sans"/>
                <a:ea typeface="DM Sans"/>
                <a:cs typeface="DM Sans"/>
                <a:sym typeface="DM Sans"/>
              </a:rPr>
              <a:t>) = </a:t>
            </a:r>
            <a:r>
              <a:rPr i="1" lang="en" sz="2400">
                <a:solidFill>
                  <a:srgbClr val="FFFFFF"/>
                </a:solidFill>
                <a:latin typeface="DM Sans"/>
                <a:ea typeface="DM Sans"/>
                <a:cs typeface="DM Sans"/>
                <a:sym typeface="DM Sans"/>
              </a:rPr>
              <a:t>ab</a:t>
            </a:r>
            <a:r>
              <a:rPr lang="en" sz="2400">
                <a:solidFill>
                  <a:srgbClr val="FFFFFF"/>
                </a:solidFill>
                <a:latin typeface="DM Sans"/>
                <a:ea typeface="DM Sans"/>
                <a:cs typeface="DM Sans"/>
                <a:sym typeface="DM Sans"/>
              </a:rPr>
              <a:t> + </a:t>
            </a:r>
            <a:r>
              <a:rPr i="1" lang="en" sz="2400">
                <a:solidFill>
                  <a:srgbClr val="FFFFFF"/>
                </a:solidFill>
                <a:latin typeface="DM Sans"/>
                <a:ea typeface="DM Sans"/>
                <a:cs typeface="DM Sans"/>
                <a:sym typeface="DM Sans"/>
              </a:rPr>
              <a:t>ac</a:t>
            </a:r>
            <a:r>
              <a:rPr lang="en" sz="2400">
                <a:solidFill>
                  <a:srgbClr val="FFFFFF"/>
                </a:solidFill>
                <a:latin typeface="DM Sans"/>
                <a:ea typeface="DM Sans"/>
                <a:cs typeface="DM Sans"/>
                <a:sym typeface="DM Sans"/>
              </a:rPr>
              <a:t>. For example, 3(4 − 7) can be seen in two ways.</a:t>
            </a:r>
            <a:endParaRPr sz="2400">
              <a:solidFill>
                <a:srgbClr val="FFFFFF"/>
              </a:solidFill>
              <a:latin typeface="DM Sans"/>
              <a:ea typeface="DM Sans"/>
              <a:cs typeface="DM Sans"/>
              <a:sym typeface="DM Sans"/>
            </a:endParaRPr>
          </a:p>
        </p:txBody>
      </p:sp>
      <p:sp>
        <p:nvSpPr>
          <p:cNvPr id="720" name="Google Shape;720;p67"/>
          <p:cNvSpPr txBox="1"/>
          <p:nvPr/>
        </p:nvSpPr>
        <p:spPr>
          <a:xfrm>
            <a:off x="228600" y="24579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i="1" lang="en" sz="2400">
                <a:solidFill>
                  <a:srgbClr val="FFFFFF"/>
                </a:solidFill>
                <a:latin typeface="DM Sans"/>
                <a:ea typeface="DM Sans"/>
                <a:cs typeface="DM Sans"/>
                <a:sym typeface="DM Sans"/>
              </a:rPr>
              <a:t>As the product of 3 and the sum of 4 and 5</a:t>
            </a:r>
            <a:endParaRPr i="1" sz="2400">
              <a:solidFill>
                <a:srgbClr val="FFFFFF"/>
              </a:solidFill>
              <a:latin typeface="DM Sans"/>
              <a:ea typeface="DM Sans"/>
              <a:cs typeface="DM Sans"/>
              <a:sym typeface="DM Sans"/>
            </a:endParaRPr>
          </a:p>
          <a:p>
            <a:pPr indent="0" lvl="0" marL="0" rtl="0" algn="r">
              <a:spcBef>
                <a:spcPts val="0"/>
              </a:spcBef>
              <a:spcAft>
                <a:spcPts val="0"/>
              </a:spcAft>
              <a:buNone/>
            </a:pPr>
            <a:r>
              <a:rPr lang="en" sz="2400">
                <a:solidFill>
                  <a:srgbClr val="FFFFFF"/>
                </a:solidFill>
                <a:latin typeface="DM Sans"/>
                <a:ea typeface="DM Sans"/>
                <a:cs typeface="DM Sans"/>
                <a:sym typeface="DM Sans"/>
              </a:rPr>
              <a:t>3(−3) = −9</a:t>
            </a:r>
            <a:endParaRPr sz="2400">
              <a:solidFill>
                <a:srgbClr val="FFFFFF"/>
              </a:solidFill>
              <a:latin typeface="DM Sans"/>
              <a:ea typeface="DM Sans"/>
              <a:cs typeface="DM Sans"/>
              <a:sym typeface="DM Sans"/>
            </a:endParaRPr>
          </a:p>
        </p:txBody>
      </p:sp>
      <p:sp>
        <p:nvSpPr>
          <p:cNvPr id="721" name="Google Shape;721;p67"/>
          <p:cNvSpPr txBox="1"/>
          <p:nvPr/>
        </p:nvSpPr>
        <p:spPr>
          <a:xfrm>
            <a:off x="4800600" y="24579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i="1" lang="en" sz="2400">
                <a:solidFill>
                  <a:srgbClr val="FFFFFF"/>
                </a:solidFill>
                <a:latin typeface="DM Sans"/>
                <a:ea typeface="DM Sans"/>
                <a:cs typeface="DM Sans"/>
                <a:sym typeface="DM Sans"/>
              </a:rPr>
              <a:t>As the product of 3 and each of the terms inside the parentheses</a:t>
            </a:r>
            <a:endParaRPr i="1" sz="24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3(4) + 3(−7) = 12 + (−21) = −9</a:t>
            </a:r>
            <a:endParaRPr sz="2400">
              <a:solidFill>
                <a:srgbClr val="FFFFFF"/>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800"/>
                                        <p:tgtEl>
                                          <p:spTgt spid="719"/>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800"/>
                                        <p:tgtEl>
                                          <p:spTgt spid="720"/>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800"/>
                                        <p:tgtEl>
                                          <p:spTgt spid="7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725" name="Shape 725"/>
        <p:cNvGrpSpPr/>
        <p:nvPr/>
      </p:nvGrpSpPr>
      <p:grpSpPr>
        <a:xfrm>
          <a:off x="0" y="0"/>
          <a:ext cx="0" cy="0"/>
          <a:chOff x="0" y="0"/>
          <a:chExt cx="0" cy="0"/>
        </a:xfrm>
      </p:grpSpPr>
      <p:sp>
        <p:nvSpPr>
          <p:cNvPr id="726" name="Google Shape;726;p68"/>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727" name="Google Shape;727;p68"/>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8" name="Google Shape;728;p68"/>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29" name="Google Shape;729;p68"/>
          <p:cNvSpPr txBox="1"/>
          <p:nvPr/>
        </p:nvSpPr>
        <p:spPr>
          <a:xfrm>
            <a:off x="1490400" y="236400"/>
            <a:ext cx="7425000" cy="723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700">
                <a:latin typeface="Merriweather"/>
                <a:ea typeface="Merriweather"/>
                <a:cs typeface="Merriweather"/>
                <a:sym typeface="Merriweather"/>
              </a:rPr>
              <a:t>Factoring</a:t>
            </a:r>
            <a:endParaRPr sz="4700">
              <a:latin typeface="Merriweather"/>
              <a:ea typeface="Merriweather"/>
              <a:cs typeface="Merriweather"/>
              <a:sym typeface="Merriweather"/>
            </a:endParaRPr>
          </a:p>
        </p:txBody>
      </p:sp>
      <p:pic>
        <p:nvPicPr>
          <p:cNvPr id="730" name="Google Shape;730;p68"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731" name="Google Shape;731;p68"/>
          <p:cNvSpPr txBox="1"/>
          <p:nvPr/>
        </p:nvSpPr>
        <p:spPr>
          <a:xfrm>
            <a:off x="228600" y="1490400"/>
            <a:ext cx="8686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We can go the other way too using common factors.</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rPr lang="en" sz="2400">
                <a:solidFill>
                  <a:srgbClr val="FFFFFF"/>
                </a:solidFill>
                <a:latin typeface="DM Sans"/>
                <a:ea typeface="DM Sans"/>
                <a:cs typeface="DM Sans"/>
                <a:sym typeface="DM Sans"/>
              </a:rPr>
              <a:t>12 − 21</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rPr lang="en" sz="2400">
                <a:solidFill>
                  <a:srgbClr val="FFFFFF"/>
                </a:solidFill>
                <a:latin typeface="DM Sans"/>
                <a:ea typeface="DM Sans"/>
                <a:cs typeface="DM Sans"/>
                <a:sym typeface="DM Sans"/>
              </a:rPr>
              <a:t>12 = 2 × 2 × </a:t>
            </a:r>
            <a:r>
              <a:rPr b="1" lang="en" sz="2400">
                <a:solidFill>
                  <a:srgbClr val="FFFFFF"/>
                </a:solidFill>
                <a:latin typeface="DM Sans"/>
                <a:ea typeface="DM Sans"/>
                <a:cs typeface="DM Sans"/>
                <a:sym typeface="DM Sans"/>
              </a:rPr>
              <a:t>3</a:t>
            </a:r>
            <a:endParaRPr b="1" sz="2400">
              <a:solidFill>
                <a:srgbClr val="FFFFFF"/>
              </a:solidFill>
              <a:latin typeface="DM Sans"/>
              <a:ea typeface="DM Sans"/>
              <a:cs typeface="DM Sans"/>
              <a:sym typeface="DM Sans"/>
            </a:endParaRPr>
          </a:p>
          <a:p>
            <a:pPr indent="0" lvl="0" marL="0" rtl="0" algn="ctr">
              <a:spcBef>
                <a:spcPts val="0"/>
              </a:spcBef>
              <a:spcAft>
                <a:spcPts val="0"/>
              </a:spcAft>
              <a:buNone/>
            </a:pPr>
            <a:r>
              <a:rPr lang="en" sz="2400">
                <a:solidFill>
                  <a:srgbClr val="FFFFFF"/>
                </a:solidFill>
                <a:latin typeface="DM Sans"/>
                <a:ea typeface="DM Sans"/>
                <a:cs typeface="DM Sans"/>
                <a:sym typeface="DM Sans"/>
              </a:rPr>
              <a:t>−21 = −1 × </a:t>
            </a:r>
            <a:r>
              <a:rPr b="1" lang="en" sz="2400">
                <a:solidFill>
                  <a:srgbClr val="FFFFFF"/>
                </a:solidFill>
                <a:latin typeface="DM Sans"/>
                <a:ea typeface="DM Sans"/>
                <a:cs typeface="DM Sans"/>
                <a:sym typeface="DM Sans"/>
              </a:rPr>
              <a:t>3</a:t>
            </a:r>
            <a:r>
              <a:rPr lang="en" sz="2400">
                <a:solidFill>
                  <a:srgbClr val="FFFFFF"/>
                </a:solidFill>
                <a:latin typeface="DM Sans"/>
                <a:ea typeface="DM Sans"/>
                <a:cs typeface="DM Sans"/>
                <a:sym typeface="DM Sans"/>
              </a:rPr>
              <a:t> × 7</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rPr lang="en" sz="2400">
                <a:solidFill>
                  <a:srgbClr val="FFFFFF"/>
                </a:solidFill>
                <a:latin typeface="DM Sans"/>
                <a:ea typeface="DM Sans"/>
                <a:cs typeface="DM Sans"/>
                <a:sym typeface="DM Sans"/>
              </a:rPr>
              <a:t>3(4 − 7)</a:t>
            </a:r>
            <a:endParaRPr sz="2400">
              <a:solidFill>
                <a:srgbClr val="FFFFFF"/>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31">
                                            <p:txEl>
                                              <p:pRg end="0" st="0"/>
                                            </p:txEl>
                                          </p:spTgt>
                                        </p:tgtEl>
                                        <p:attrNameLst>
                                          <p:attrName>style.visibility</p:attrName>
                                        </p:attrNameLst>
                                      </p:cBhvr>
                                      <p:to>
                                        <p:strVal val="visible"/>
                                      </p:to>
                                    </p:set>
                                    <p:animEffect filter="fade" transition="in">
                                      <p:cBhvr>
                                        <p:cTn dur="800"/>
                                        <p:tgtEl>
                                          <p:spTgt spid="731">
                                            <p:txEl>
                                              <p:pRg end="0" st="0"/>
                                            </p:txEl>
                                          </p:spTgt>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731">
                                            <p:txEl>
                                              <p:pRg end="1" st="1"/>
                                            </p:txEl>
                                          </p:spTgt>
                                        </p:tgtEl>
                                        <p:attrNameLst>
                                          <p:attrName>style.visibility</p:attrName>
                                        </p:attrNameLst>
                                      </p:cBhvr>
                                      <p:to>
                                        <p:strVal val="visible"/>
                                      </p:to>
                                    </p:set>
                                    <p:animEffect filter="fade" transition="in">
                                      <p:cBhvr>
                                        <p:cTn dur="800"/>
                                        <p:tgtEl>
                                          <p:spTgt spid="731">
                                            <p:txEl>
                                              <p:pRg end="1" st="1"/>
                                            </p:txEl>
                                          </p:spTgt>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731">
                                            <p:txEl>
                                              <p:pRg end="2" st="2"/>
                                            </p:txEl>
                                          </p:spTgt>
                                        </p:tgtEl>
                                        <p:attrNameLst>
                                          <p:attrName>style.visibility</p:attrName>
                                        </p:attrNameLst>
                                      </p:cBhvr>
                                      <p:to>
                                        <p:strVal val="visible"/>
                                      </p:to>
                                    </p:set>
                                    <p:animEffect filter="fade" transition="in">
                                      <p:cBhvr>
                                        <p:cTn dur="800"/>
                                        <p:tgtEl>
                                          <p:spTgt spid="731">
                                            <p:txEl>
                                              <p:pRg end="2" st="2"/>
                                            </p:txEl>
                                          </p:spTgt>
                                        </p:tgtEl>
                                      </p:cBhvr>
                                    </p:animEffect>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731">
                                            <p:txEl>
                                              <p:pRg end="3" st="3"/>
                                            </p:txEl>
                                          </p:spTgt>
                                        </p:tgtEl>
                                        <p:attrNameLst>
                                          <p:attrName>style.visibility</p:attrName>
                                        </p:attrNameLst>
                                      </p:cBhvr>
                                      <p:to>
                                        <p:strVal val="visible"/>
                                      </p:to>
                                    </p:set>
                                    <p:animEffect filter="fade" transition="in">
                                      <p:cBhvr>
                                        <p:cTn dur="800"/>
                                        <p:tgtEl>
                                          <p:spTgt spid="731">
                                            <p:txEl>
                                              <p:pRg end="3" st="3"/>
                                            </p:txEl>
                                          </p:spTgt>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731">
                                            <p:txEl>
                                              <p:pRg end="4" st="4"/>
                                            </p:txEl>
                                          </p:spTgt>
                                        </p:tgtEl>
                                        <p:attrNameLst>
                                          <p:attrName>style.visibility</p:attrName>
                                        </p:attrNameLst>
                                      </p:cBhvr>
                                      <p:to>
                                        <p:strVal val="visible"/>
                                      </p:to>
                                    </p:set>
                                    <p:animEffect filter="fade" transition="in">
                                      <p:cBhvr>
                                        <p:cTn dur="800"/>
                                        <p:tgtEl>
                                          <p:spTgt spid="731">
                                            <p:txEl>
                                              <p:pRg end="4" st="4"/>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31">
                                            <p:txEl>
                                              <p:pRg end="5" st="5"/>
                                            </p:txEl>
                                          </p:spTgt>
                                        </p:tgtEl>
                                        <p:attrNameLst>
                                          <p:attrName>style.visibility</p:attrName>
                                        </p:attrNameLst>
                                      </p:cBhvr>
                                      <p:to>
                                        <p:strVal val="visible"/>
                                      </p:to>
                                    </p:set>
                                    <p:animEffect filter="fade" transition="in">
                                      <p:cBhvr>
                                        <p:cTn dur="800"/>
                                        <p:tgtEl>
                                          <p:spTgt spid="73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735" name="Shape 735"/>
        <p:cNvGrpSpPr/>
        <p:nvPr/>
      </p:nvGrpSpPr>
      <p:grpSpPr>
        <a:xfrm>
          <a:off x="0" y="0"/>
          <a:ext cx="0" cy="0"/>
          <a:chOff x="0" y="0"/>
          <a:chExt cx="0" cy="0"/>
        </a:xfrm>
      </p:grpSpPr>
      <p:sp>
        <p:nvSpPr>
          <p:cNvPr id="736" name="Google Shape;736;p69"/>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737" name="Google Shape;737;p69"/>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8" name="Google Shape;738;p69"/>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39" name="Google Shape;739;p69"/>
          <p:cNvSpPr txBox="1"/>
          <p:nvPr/>
        </p:nvSpPr>
        <p:spPr>
          <a:xfrm>
            <a:off x="1490400" y="236400"/>
            <a:ext cx="7425000" cy="723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700">
                <a:latin typeface="Merriweather"/>
                <a:ea typeface="Merriweather"/>
                <a:cs typeface="Merriweather"/>
                <a:sym typeface="Merriweather"/>
              </a:rPr>
              <a:t>The Distributive Property</a:t>
            </a:r>
            <a:endParaRPr sz="4700">
              <a:latin typeface="Merriweather"/>
              <a:ea typeface="Merriweather"/>
              <a:cs typeface="Merriweather"/>
              <a:sym typeface="Merriweather"/>
            </a:endParaRPr>
          </a:p>
        </p:txBody>
      </p:sp>
      <p:pic>
        <p:nvPicPr>
          <p:cNvPr id="740" name="Google Shape;740;p69"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741" name="Google Shape;741;p69"/>
          <p:cNvSpPr txBox="1"/>
          <p:nvPr/>
        </p:nvSpPr>
        <p:spPr>
          <a:xfrm>
            <a:off x="228600" y="1490400"/>
            <a:ext cx="8686800" cy="738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Ok, that wasn’t very impressive. But what happens when I have variables? For example, 3(</a:t>
            </a:r>
            <a:r>
              <a:rPr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 − 7)</a:t>
            </a:r>
            <a:endParaRPr sz="2400">
              <a:solidFill>
                <a:srgbClr val="FFFFFF"/>
              </a:solidFill>
              <a:latin typeface="DM Sans"/>
              <a:ea typeface="DM Sans"/>
              <a:cs typeface="DM Sans"/>
              <a:sym typeface="DM Sans"/>
            </a:endParaRPr>
          </a:p>
        </p:txBody>
      </p:sp>
      <p:sp>
        <p:nvSpPr>
          <p:cNvPr id="742" name="Google Shape;742;p69"/>
          <p:cNvSpPr txBox="1"/>
          <p:nvPr/>
        </p:nvSpPr>
        <p:spPr>
          <a:xfrm>
            <a:off x="228600" y="24579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i="1" lang="en" sz="2400">
                <a:solidFill>
                  <a:srgbClr val="FFFFFF"/>
                </a:solidFill>
                <a:latin typeface="DM Sans"/>
                <a:ea typeface="DM Sans"/>
                <a:cs typeface="DM Sans"/>
                <a:sym typeface="DM Sans"/>
              </a:rPr>
              <a:t>I can’t look at the parentheses first because I don’t know what </a:t>
            </a:r>
            <a:r>
              <a:rPr lang="en" sz="2400">
                <a:solidFill>
                  <a:srgbClr val="FFFFFF"/>
                </a:solidFill>
                <a:latin typeface="DM Sans"/>
                <a:ea typeface="DM Sans"/>
                <a:cs typeface="DM Sans"/>
                <a:sym typeface="DM Sans"/>
              </a:rPr>
              <a:t>x</a:t>
            </a:r>
            <a:r>
              <a:rPr i="1" lang="en" sz="2400">
                <a:solidFill>
                  <a:srgbClr val="FFFFFF"/>
                </a:solidFill>
                <a:latin typeface="DM Sans"/>
                <a:ea typeface="DM Sans"/>
                <a:cs typeface="DM Sans"/>
                <a:sym typeface="DM Sans"/>
              </a:rPr>
              <a:t> is, so I can’t simplify </a:t>
            </a:r>
            <a:r>
              <a:rPr lang="en" sz="2400">
                <a:solidFill>
                  <a:srgbClr val="FFFFFF"/>
                </a:solidFill>
                <a:latin typeface="DM Sans"/>
                <a:ea typeface="DM Sans"/>
                <a:cs typeface="DM Sans"/>
                <a:sym typeface="DM Sans"/>
              </a:rPr>
              <a:t>x</a:t>
            </a:r>
            <a:r>
              <a:rPr i="1" lang="en" sz="2400">
                <a:solidFill>
                  <a:srgbClr val="FFFFFF"/>
                </a:solidFill>
                <a:latin typeface="DM Sans"/>
                <a:ea typeface="DM Sans"/>
                <a:cs typeface="DM Sans"/>
                <a:sym typeface="DM Sans"/>
              </a:rPr>
              <a:t> − 7.</a:t>
            </a:r>
            <a:endParaRPr i="1" sz="2400">
              <a:solidFill>
                <a:srgbClr val="FFFFFF"/>
              </a:solidFill>
              <a:latin typeface="DM Sans"/>
              <a:ea typeface="DM Sans"/>
              <a:cs typeface="DM Sans"/>
              <a:sym typeface="DM Sans"/>
            </a:endParaRPr>
          </a:p>
        </p:txBody>
      </p:sp>
      <p:sp>
        <p:nvSpPr>
          <p:cNvPr id="743" name="Google Shape;743;p69"/>
          <p:cNvSpPr txBox="1"/>
          <p:nvPr/>
        </p:nvSpPr>
        <p:spPr>
          <a:xfrm>
            <a:off x="4800600" y="24579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i="1" lang="en" sz="2400">
                <a:solidFill>
                  <a:srgbClr val="FFFFFF"/>
                </a:solidFill>
                <a:latin typeface="DM Sans"/>
                <a:ea typeface="DM Sans"/>
                <a:cs typeface="DM Sans"/>
                <a:sym typeface="DM Sans"/>
              </a:rPr>
              <a:t>So, l</a:t>
            </a:r>
            <a:r>
              <a:rPr i="1" lang="en" sz="2400">
                <a:solidFill>
                  <a:srgbClr val="FFFFFF"/>
                </a:solidFill>
                <a:latin typeface="DM Sans"/>
                <a:ea typeface="DM Sans"/>
                <a:cs typeface="DM Sans"/>
                <a:sym typeface="DM Sans"/>
              </a:rPr>
              <a:t>et’s use the distributive property.</a:t>
            </a:r>
            <a:endParaRPr i="1" sz="24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3(x) + 3(−7) = 3x − 21</a:t>
            </a:r>
            <a:endParaRPr sz="24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This will be helpful later.</a:t>
            </a:r>
            <a:endParaRPr sz="2400">
              <a:solidFill>
                <a:srgbClr val="FFFFFF"/>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800"/>
                                        <p:tgtEl>
                                          <p:spTgt spid="741"/>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800"/>
                                        <p:tgtEl>
                                          <p:spTgt spid="742"/>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800"/>
                                        <p:tgtEl>
                                          <p:spTgt spid="7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747" name="Shape 747"/>
        <p:cNvGrpSpPr/>
        <p:nvPr/>
      </p:nvGrpSpPr>
      <p:grpSpPr>
        <a:xfrm>
          <a:off x="0" y="0"/>
          <a:ext cx="0" cy="0"/>
          <a:chOff x="0" y="0"/>
          <a:chExt cx="0" cy="0"/>
        </a:xfrm>
      </p:grpSpPr>
      <p:sp>
        <p:nvSpPr>
          <p:cNvPr id="748" name="Google Shape;748;p70"/>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749" name="Google Shape;749;p70"/>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0" name="Google Shape;750;p70"/>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51" name="Google Shape;751;p70"/>
          <p:cNvSpPr txBox="1"/>
          <p:nvPr/>
        </p:nvSpPr>
        <p:spPr>
          <a:xfrm>
            <a:off x="1490400" y="236400"/>
            <a:ext cx="7425000" cy="723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700">
                <a:latin typeface="Merriweather"/>
                <a:ea typeface="Merriweather"/>
                <a:cs typeface="Merriweather"/>
                <a:sym typeface="Merriweather"/>
              </a:rPr>
              <a:t>Factoring</a:t>
            </a:r>
            <a:endParaRPr sz="4700">
              <a:latin typeface="Merriweather"/>
              <a:ea typeface="Merriweather"/>
              <a:cs typeface="Merriweather"/>
              <a:sym typeface="Merriweather"/>
            </a:endParaRPr>
          </a:p>
        </p:txBody>
      </p:sp>
      <p:pic>
        <p:nvPicPr>
          <p:cNvPr id="752" name="Google Shape;752;p70"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753" name="Google Shape;753;p70"/>
          <p:cNvSpPr txBox="1"/>
          <p:nvPr/>
        </p:nvSpPr>
        <p:spPr>
          <a:xfrm>
            <a:off x="228600" y="1490400"/>
            <a:ext cx="8686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And of course we can distribute. Let’s use a slightly different example to show that </a:t>
            </a:r>
            <a:r>
              <a:rPr i="1" lang="en" sz="2400">
                <a:solidFill>
                  <a:srgbClr val="FFFFFF"/>
                </a:solidFill>
                <a:latin typeface="DM Sans"/>
                <a:ea typeface="DM Sans"/>
                <a:cs typeface="DM Sans"/>
                <a:sym typeface="DM Sans"/>
              </a:rPr>
              <a:t>variables can be factors</a:t>
            </a:r>
            <a:r>
              <a:rPr lang="en" sz="2400">
                <a:solidFill>
                  <a:srgbClr val="FFFFFF"/>
                </a:solidFill>
                <a:latin typeface="DM Sans"/>
                <a:ea typeface="DM Sans"/>
                <a:cs typeface="DM Sans"/>
                <a:sym typeface="DM Sans"/>
              </a:rPr>
              <a:t>.</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rPr lang="en" sz="2400">
                <a:solidFill>
                  <a:srgbClr val="FFFFFF"/>
                </a:solidFill>
                <a:latin typeface="DM Sans"/>
                <a:ea typeface="DM Sans"/>
                <a:cs typeface="DM Sans"/>
                <a:sym typeface="DM Sans"/>
              </a:rPr>
              <a:t>12</a:t>
            </a:r>
            <a:r>
              <a:rPr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 − 21</a:t>
            </a:r>
            <a:r>
              <a:rPr i="1" lang="en" sz="2400">
                <a:solidFill>
                  <a:srgbClr val="FFFFFF"/>
                </a:solidFill>
                <a:latin typeface="DM Sans"/>
                <a:ea typeface="DM Sans"/>
                <a:cs typeface="DM Sans"/>
                <a:sym typeface="DM Sans"/>
              </a:rPr>
              <a:t>xy</a:t>
            </a:r>
            <a:endParaRPr i="1" sz="2400">
              <a:solidFill>
                <a:srgbClr val="FFFFFF"/>
              </a:solidFill>
              <a:latin typeface="DM Sans"/>
              <a:ea typeface="DM Sans"/>
              <a:cs typeface="DM Sans"/>
              <a:sym typeface="DM Sans"/>
            </a:endParaRPr>
          </a:p>
          <a:p>
            <a:pPr indent="0" lvl="0" marL="0" rtl="0" algn="ctr">
              <a:spcBef>
                <a:spcPts val="0"/>
              </a:spcBef>
              <a:spcAft>
                <a:spcPts val="0"/>
              </a:spcAft>
              <a:buNone/>
            </a:pPr>
            <a:r>
              <a:rPr lang="en" sz="2400">
                <a:solidFill>
                  <a:srgbClr val="FFFFFF"/>
                </a:solidFill>
                <a:latin typeface="DM Sans"/>
                <a:ea typeface="DM Sans"/>
                <a:cs typeface="DM Sans"/>
                <a:sym typeface="DM Sans"/>
              </a:rPr>
              <a:t>12</a:t>
            </a:r>
            <a:r>
              <a:rPr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 = 2 × 2 × </a:t>
            </a:r>
            <a:r>
              <a:rPr b="1" lang="en" sz="2400">
                <a:solidFill>
                  <a:srgbClr val="FFFFFF"/>
                </a:solidFill>
                <a:latin typeface="DM Sans"/>
                <a:ea typeface="DM Sans"/>
                <a:cs typeface="DM Sans"/>
                <a:sym typeface="DM Sans"/>
              </a:rPr>
              <a:t>3</a:t>
            </a:r>
            <a:r>
              <a:rPr lang="en" sz="2400">
                <a:solidFill>
                  <a:srgbClr val="FFFFFF"/>
                </a:solidFill>
                <a:latin typeface="DM Sans"/>
                <a:ea typeface="DM Sans"/>
                <a:cs typeface="DM Sans"/>
                <a:sym typeface="DM Sans"/>
              </a:rPr>
              <a:t> × </a:t>
            </a:r>
            <a:r>
              <a:rPr b="1" i="1" lang="en" sz="2400">
                <a:solidFill>
                  <a:srgbClr val="FFFFFF"/>
                </a:solidFill>
                <a:latin typeface="DM Sans"/>
                <a:ea typeface="DM Sans"/>
                <a:cs typeface="DM Sans"/>
                <a:sym typeface="DM Sans"/>
              </a:rPr>
              <a:t>x</a:t>
            </a:r>
            <a:endParaRPr b="1" i="1" sz="2400">
              <a:solidFill>
                <a:srgbClr val="FFFFFF"/>
              </a:solidFill>
              <a:latin typeface="DM Sans"/>
              <a:ea typeface="DM Sans"/>
              <a:cs typeface="DM Sans"/>
              <a:sym typeface="DM Sans"/>
            </a:endParaRPr>
          </a:p>
          <a:p>
            <a:pPr indent="0" lvl="0" marL="0" rtl="0" algn="ctr">
              <a:spcBef>
                <a:spcPts val="0"/>
              </a:spcBef>
              <a:spcAft>
                <a:spcPts val="0"/>
              </a:spcAft>
              <a:buNone/>
            </a:pPr>
            <a:r>
              <a:rPr lang="en" sz="2400">
                <a:solidFill>
                  <a:srgbClr val="FFFFFF"/>
                </a:solidFill>
                <a:latin typeface="DM Sans"/>
                <a:ea typeface="DM Sans"/>
                <a:cs typeface="DM Sans"/>
                <a:sym typeface="DM Sans"/>
              </a:rPr>
              <a:t>−21</a:t>
            </a:r>
            <a:r>
              <a:rPr i="1" lang="en" sz="2400">
                <a:solidFill>
                  <a:srgbClr val="FFFFFF"/>
                </a:solidFill>
                <a:latin typeface="DM Sans"/>
                <a:ea typeface="DM Sans"/>
                <a:cs typeface="DM Sans"/>
                <a:sym typeface="DM Sans"/>
              </a:rPr>
              <a:t>xy</a:t>
            </a:r>
            <a:r>
              <a:rPr lang="en" sz="2400">
                <a:solidFill>
                  <a:srgbClr val="FFFFFF"/>
                </a:solidFill>
                <a:latin typeface="DM Sans"/>
                <a:ea typeface="DM Sans"/>
                <a:cs typeface="DM Sans"/>
                <a:sym typeface="DM Sans"/>
              </a:rPr>
              <a:t> = −1 × </a:t>
            </a:r>
            <a:r>
              <a:rPr b="1" lang="en" sz="2400">
                <a:solidFill>
                  <a:srgbClr val="FFFFFF"/>
                </a:solidFill>
                <a:latin typeface="DM Sans"/>
                <a:ea typeface="DM Sans"/>
                <a:cs typeface="DM Sans"/>
                <a:sym typeface="DM Sans"/>
              </a:rPr>
              <a:t>3</a:t>
            </a:r>
            <a:r>
              <a:rPr lang="en" sz="2400">
                <a:solidFill>
                  <a:srgbClr val="FFFFFF"/>
                </a:solidFill>
                <a:latin typeface="DM Sans"/>
                <a:ea typeface="DM Sans"/>
                <a:cs typeface="DM Sans"/>
                <a:sym typeface="DM Sans"/>
              </a:rPr>
              <a:t> × 7 × </a:t>
            </a:r>
            <a:r>
              <a:rPr b="1"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 × </a:t>
            </a:r>
            <a:r>
              <a:rPr i="1" lang="en" sz="2400">
                <a:solidFill>
                  <a:srgbClr val="FFFFFF"/>
                </a:solidFill>
                <a:latin typeface="DM Sans"/>
                <a:ea typeface="DM Sans"/>
                <a:cs typeface="DM Sans"/>
                <a:sym typeface="DM Sans"/>
              </a:rPr>
              <a:t>y</a:t>
            </a:r>
            <a:endParaRPr i="1" sz="2400">
              <a:solidFill>
                <a:srgbClr val="FFFFFF"/>
              </a:solidFill>
              <a:latin typeface="DM Sans"/>
              <a:ea typeface="DM Sans"/>
              <a:cs typeface="DM Sans"/>
              <a:sym typeface="DM Sans"/>
            </a:endParaRPr>
          </a:p>
          <a:p>
            <a:pPr indent="0" lvl="0" marL="0" rtl="0" algn="ctr">
              <a:spcBef>
                <a:spcPts val="0"/>
              </a:spcBef>
              <a:spcAft>
                <a:spcPts val="0"/>
              </a:spcAft>
              <a:buNone/>
            </a:pPr>
            <a:r>
              <a:rPr lang="en" sz="2400">
                <a:solidFill>
                  <a:srgbClr val="FFFFFF"/>
                </a:solidFill>
                <a:latin typeface="DM Sans"/>
                <a:ea typeface="DM Sans"/>
                <a:cs typeface="DM Sans"/>
                <a:sym typeface="DM Sans"/>
              </a:rPr>
              <a:t>3</a:t>
            </a:r>
            <a:r>
              <a:rPr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(4 − 7</a:t>
            </a:r>
            <a:r>
              <a:rPr i="1" lang="en" sz="2400">
                <a:solidFill>
                  <a:srgbClr val="FFFFFF"/>
                </a:solidFill>
                <a:latin typeface="DM Sans"/>
                <a:ea typeface="DM Sans"/>
                <a:cs typeface="DM Sans"/>
                <a:sym typeface="DM Sans"/>
              </a:rPr>
              <a:t>y</a:t>
            </a:r>
            <a:r>
              <a:rPr lang="en" sz="2400">
                <a:solidFill>
                  <a:srgbClr val="FFFFFF"/>
                </a:solidFill>
                <a:latin typeface="DM Sans"/>
                <a:ea typeface="DM Sans"/>
                <a:cs typeface="DM Sans"/>
                <a:sym typeface="DM Sans"/>
              </a:rPr>
              <a:t>)</a:t>
            </a:r>
            <a:endParaRPr sz="2400">
              <a:solidFill>
                <a:srgbClr val="FFFFFF"/>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53">
                                            <p:txEl>
                                              <p:pRg end="0" st="0"/>
                                            </p:txEl>
                                          </p:spTgt>
                                        </p:tgtEl>
                                        <p:attrNameLst>
                                          <p:attrName>style.visibility</p:attrName>
                                        </p:attrNameLst>
                                      </p:cBhvr>
                                      <p:to>
                                        <p:strVal val="visible"/>
                                      </p:to>
                                    </p:set>
                                    <p:animEffect filter="fade" transition="in">
                                      <p:cBhvr>
                                        <p:cTn dur="800"/>
                                        <p:tgtEl>
                                          <p:spTgt spid="753">
                                            <p:txEl>
                                              <p:pRg end="0" st="0"/>
                                            </p:txEl>
                                          </p:spTgt>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753">
                                            <p:txEl>
                                              <p:pRg end="1" st="1"/>
                                            </p:txEl>
                                          </p:spTgt>
                                        </p:tgtEl>
                                        <p:attrNameLst>
                                          <p:attrName>style.visibility</p:attrName>
                                        </p:attrNameLst>
                                      </p:cBhvr>
                                      <p:to>
                                        <p:strVal val="visible"/>
                                      </p:to>
                                    </p:set>
                                    <p:animEffect filter="fade" transition="in">
                                      <p:cBhvr>
                                        <p:cTn dur="800"/>
                                        <p:tgtEl>
                                          <p:spTgt spid="753">
                                            <p:txEl>
                                              <p:pRg end="1" st="1"/>
                                            </p:txEl>
                                          </p:spTgt>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753">
                                            <p:txEl>
                                              <p:pRg end="2" st="2"/>
                                            </p:txEl>
                                          </p:spTgt>
                                        </p:tgtEl>
                                        <p:attrNameLst>
                                          <p:attrName>style.visibility</p:attrName>
                                        </p:attrNameLst>
                                      </p:cBhvr>
                                      <p:to>
                                        <p:strVal val="visible"/>
                                      </p:to>
                                    </p:set>
                                    <p:animEffect filter="fade" transition="in">
                                      <p:cBhvr>
                                        <p:cTn dur="800"/>
                                        <p:tgtEl>
                                          <p:spTgt spid="753">
                                            <p:txEl>
                                              <p:pRg end="2" st="2"/>
                                            </p:txEl>
                                          </p:spTgt>
                                        </p:tgtEl>
                                      </p:cBhvr>
                                    </p:animEffect>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753">
                                            <p:txEl>
                                              <p:pRg end="3" st="3"/>
                                            </p:txEl>
                                          </p:spTgt>
                                        </p:tgtEl>
                                        <p:attrNameLst>
                                          <p:attrName>style.visibility</p:attrName>
                                        </p:attrNameLst>
                                      </p:cBhvr>
                                      <p:to>
                                        <p:strVal val="visible"/>
                                      </p:to>
                                    </p:set>
                                    <p:animEffect filter="fade" transition="in">
                                      <p:cBhvr>
                                        <p:cTn dur="800"/>
                                        <p:tgtEl>
                                          <p:spTgt spid="753">
                                            <p:txEl>
                                              <p:pRg end="3" st="3"/>
                                            </p:txEl>
                                          </p:spTgt>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753">
                                            <p:txEl>
                                              <p:pRg end="4" st="4"/>
                                            </p:txEl>
                                          </p:spTgt>
                                        </p:tgtEl>
                                        <p:attrNameLst>
                                          <p:attrName>style.visibility</p:attrName>
                                        </p:attrNameLst>
                                      </p:cBhvr>
                                      <p:to>
                                        <p:strVal val="visible"/>
                                      </p:to>
                                    </p:set>
                                    <p:animEffect filter="fade" transition="in">
                                      <p:cBhvr>
                                        <p:cTn dur="800"/>
                                        <p:tgtEl>
                                          <p:spTgt spid="753">
                                            <p:txEl>
                                              <p:pRg end="4" st="4"/>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53">
                                            <p:txEl>
                                              <p:pRg end="5" st="5"/>
                                            </p:txEl>
                                          </p:spTgt>
                                        </p:tgtEl>
                                        <p:attrNameLst>
                                          <p:attrName>style.visibility</p:attrName>
                                        </p:attrNameLst>
                                      </p:cBhvr>
                                      <p:to>
                                        <p:strVal val="visible"/>
                                      </p:to>
                                    </p:set>
                                    <p:animEffect filter="fade" transition="in">
                                      <p:cBhvr>
                                        <p:cTn dur="800"/>
                                        <p:tgtEl>
                                          <p:spTgt spid="75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757" name="Shape 757"/>
        <p:cNvGrpSpPr/>
        <p:nvPr/>
      </p:nvGrpSpPr>
      <p:grpSpPr>
        <a:xfrm>
          <a:off x="0" y="0"/>
          <a:ext cx="0" cy="0"/>
          <a:chOff x="0" y="0"/>
          <a:chExt cx="0" cy="0"/>
        </a:xfrm>
      </p:grpSpPr>
      <p:sp>
        <p:nvSpPr>
          <p:cNvPr id="758" name="Google Shape;758;p71"/>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759" name="Google Shape;759;p71"/>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0" name="Google Shape;760;p71"/>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61" name="Google Shape;761;p71"/>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Equivalent Expressions</a:t>
            </a:r>
            <a:endParaRPr sz="4800">
              <a:latin typeface="Merriweather"/>
              <a:ea typeface="Merriweather"/>
              <a:cs typeface="Merriweather"/>
              <a:sym typeface="Merriweather"/>
            </a:endParaRPr>
          </a:p>
        </p:txBody>
      </p:sp>
      <p:pic>
        <p:nvPicPr>
          <p:cNvPr id="762" name="Google Shape;762;p71"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763" name="Google Shape;763;p71"/>
          <p:cNvSpPr txBox="1"/>
          <p:nvPr/>
        </p:nvSpPr>
        <p:spPr>
          <a:xfrm>
            <a:off x="228600" y="1490400"/>
            <a:ext cx="8686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The distributive property is one way to form equivalent expressions: </a:t>
            </a:r>
            <a:r>
              <a:rPr lang="en" sz="2400">
                <a:solidFill>
                  <a:schemeClr val="lt1"/>
                </a:solidFill>
                <a:latin typeface="DM Sans"/>
                <a:ea typeface="DM Sans"/>
                <a:cs typeface="DM Sans"/>
                <a:sym typeface="DM Sans"/>
              </a:rPr>
              <a:t>12</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− 21</a:t>
            </a:r>
            <a:r>
              <a:rPr i="1" lang="en" sz="2400">
                <a:solidFill>
                  <a:schemeClr val="lt1"/>
                </a:solidFill>
                <a:latin typeface="DM Sans"/>
                <a:ea typeface="DM Sans"/>
                <a:cs typeface="DM Sans"/>
                <a:sym typeface="DM Sans"/>
              </a:rPr>
              <a:t>xy</a:t>
            </a:r>
            <a:r>
              <a:rPr lang="en" sz="2400">
                <a:solidFill>
                  <a:schemeClr val="lt1"/>
                </a:solidFill>
                <a:latin typeface="DM Sans"/>
                <a:ea typeface="DM Sans"/>
                <a:cs typeface="DM Sans"/>
                <a:sym typeface="DM Sans"/>
              </a:rPr>
              <a:t> = 3</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(4 − 7</a:t>
            </a:r>
            <a:r>
              <a:rPr i="1" lang="en" sz="2400">
                <a:solidFill>
                  <a:schemeClr val="lt1"/>
                </a:solidFill>
                <a:latin typeface="DM Sans"/>
                <a:ea typeface="DM Sans"/>
                <a:cs typeface="DM Sans"/>
                <a:sym typeface="DM Sans"/>
              </a:rPr>
              <a:t>y</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a:p>
            <a:pPr indent="0" lvl="0" marL="0" rtl="0" algn="ctr">
              <a:spcBef>
                <a:spcPts val="0"/>
              </a:spcBef>
              <a:spcAft>
                <a:spcPts val="0"/>
              </a:spcAft>
              <a:buNone/>
            </a:pPr>
            <a:r>
              <a:t/>
            </a:r>
            <a:endParaRPr sz="2400">
              <a:solidFill>
                <a:schemeClr val="lt1"/>
              </a:solidFill>
              <a:latin typeface="DM Sans"/>
              <a:ea typeface="DM Sans"/>
              <a:cs typeface="DM Sans"/>
              <a:sym typeface="DM Sans"/>
            </a:endParaRPr>
          </a:p>
          <a:p>
            <a:pPr indent="0" lvl="0" marL="0" rtl="0" algn="ctr">
              <a:spcBef>
                <a:spcPts val="0"/>
              </a:spcBef>
              <a:spcAft>
                <a:spcPts val="0"/>
              </a:spcAft>
              <a:buNone/>
            </a:pPr>
            <a:r>
              <a:rPr lang="en" sz="2400">
                <a:solidFill>
                  <a:schemeClr val="lt1"/>
                </a:solidFill>
                <a:latin typeface="DM Sans"/>
                <a:ea typeface="DM Sans"/>
                <a:cs typeface="DM Sans"/>
                <a:sym typeface="DM Sans"/>
              </a:rPr>
              <a:t>But there are easier ways to make equivalent expressions. Coefficients are constants multiplied to variables, and multiplication is just repeated addition, so:</a:t>
            </a:r>
            <a:endParaRPr sz="2400">
              <a:solidFill>
                <a:schemeClr val="lt1"/>
              </a:solidFill>
              <a:latin typeface="DM Sans"/>
              <a:ea typeface="DM Sans"/>
              <a:cs typeface="DM Sans"/>
              <a:sym typeface="DM Sans"/>
            </a:endParaRPr>
          </a:p>
          <a:p>
            <a:pPr indent="0" lvl="0" marL="0" rtl="0" algn="ctr">
              <a:spcBef>
                <a:spcPts val="0"/>
              </a:spcBef>
              <a:spcAft>
                <a:spcPts val="0"/>
              </a:spcAft>
              <a:buNone/>
            </a:pPr>
            <a:r>
              <a:rPr lang="en" sz="2400">
                <a:solidFill>
                  <a:schemeClr val="lt1"/>
                </a:solidFill>
                <a:latin typeface="DM Sans"/>
                <a:ea typeface="DM Sans"/>
                <a:cs typeface="DM Sans"/>
                <a:sym typeface="DM Sans"/>
              </a:rPr>
              <a:t>3</a:t>
            </a:r>
            <a:r>
              <a:rPr i="1" lang="en" sz="2400">
                <a:solidFill>
                  <a:schemeClr val="lt1"/>
                </a:solidFill>
                <a:latin typeface="DM Sans"/>
                <a:ea typeface="DM Sans"/>
                <a:cs typeface="DM Sans"/>
                <a:sym typeface="DM Sans"/>
              </a:rPr>
              <a:t>y</a:t>
            </a:r>
            <a:r>
              <a:rPr lang="en" sz="2400">
                <a:solidFill>
                  <a:schemeClr val="lt1"/>
                </a:solidFill>
                <a:latin typeface="DM Sans"/>
                <a:ea typeface="DM Sans"/>
                <a:cs typeface="DM Sans"/>
                <a:sym typeface="DM Sans"/>
              </a:rPr>
              <a:t> = </a:t>
            </a:r>
            <a:r>
              <a:rPr i="1" lang="en" sz="2400">
                <a:solidFill>
                  <a:schemeClr val="lt1"/>
                </a:solidFill>
                <a:latin typeface="DM Sans"/>
                <a:ea typeface="DM Sans"/>
                <a:cs typeface="DM Sans"/>
                <a:sym typeface="DM Sans"/>
              </a:rPr>
              <a:t>y</a:t>
            </a:r>
            <a:r>
              <a:rPr lang="en" sz="2400">
                <a:solidFill>
                  <a:schemeClr val="lt1"/>
                </a:solidFill>
                <a:latin typeface="DM Sans"/>
                <a:ea typeface="DM Sans"/>
                <a:cs typeface="DM Sans"/>
                <a:sym typeface="DM Sans"/>
              </a:rPr>
              <a:t> + </a:t>
            </a:r>
            <a:r>
              <a:rPr i="1" lang="en" sz="2400">
                <a:solidFill>
                  <a:schemeClr val="lt1"/>
                </a:solidFill>
                <a:latin typeface="DM Sans"/>
                <a:ea typeface="DM Sans"/>
                <a:cs typeface="DM Sans"/>
                <a:sym typeface="DM Sans"/>
              </a:rPr>
              <a:t>y</a:t>
            </a:r>
            <a:r>
              <a:rPr lang="en" sz="2400">
                <a:solidFill>
                  <a:schemeClr val="lt1"/>
                </a:solidFill>
                <a:latin typeface="DM Sans"/>
                <a:ea typeface="DM Sans"/>
                <a:cs typeface="DM Sans"/>
                <a:sym typeface="DM Sans"/>
              </a:rPr>
              <a:t> + </a:t>
            </a:r>
            <a:r>
              <a:rPr i="1" lang="en" sz="2400">
                <a:solidFill>
                  <a:schemeClr val="lt1"/>
                </a:solidFill>
                <a:latin typeface="DM Sans"/>
                <a:ea typeface="DM Sans"/>
                <a:cs typeface="DM Sans"/>
                <a:sym typeface="DM Sans"/>
              </a:rPr>
              <a:t>y</a:t>
            </a:r>
            <a:endParaRPr i="1"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63">
                                            <p:txEl>
                                              <p:pRg end="0" st="0"/>
                                            </p:txEl>
                                          </p:spTgt>
                                        </p:tgtEl>
                                        <p:attrNameLst>
                                          <p:attrName>style.visibility</p:attrName>
                                        </p:attrNameLst>
                                      </p:cBhvr>
                                      <p:to>
                                        <p:strVal val="visible"/>
                                      </p:to>
                                    </p:set>
                                    <p:animEffect filter="fade" transition="in">
                                      <p:cBhvr>
                                        <p:cTn dur="800"/>
                                        <p:tgtEl>
                                          <p:spTgt spid="763">
                                            <p:txEl>
                                              <p:pRg end="0" st="0"/>
                                            </p:txEl>
                                          </p:spTgt>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763">
                                            <p:txEl>
                                              <p:pRg end="1" st="1"/>
                                            </p:txEl>
                                          </p:spTgt>
                                        </p:tgtEl>
                                        <p:attrNameLst>
                                          <p:attrName>style.visibility</p:attrName>
                                        </p:attrNameLst>
                                      </p:cBhvr>
                                      <p:to>
                                        <p:strVal val="visible"/>
                                      </p:to>
                                    </p:set>
                                    <p:animEffect filter="fade" transition="in">
                                      <p:cBhvr>
                                        <p:cTn dur="800"/>
                                        <p:tgtEl>
                                          <p:spTgt spid="763">
                                            <p:txEl>
                                              <p:pRg end="1" st="1"/>
                                            </p:txEl>
                                          </p:spTgt>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763">
                                            <p:txEl>
                                              <p:pRg end="2" st="2"/>
                                            </p:txEl>
                                          </p:spTgt>
                                        </p:tgtEl>
                                        <p:attrNameLst>
                                          <p:attrName>style.visibility</p:attrName>
                                        </p:attrNameLst>
                                      </p:cBhvr>
                                      <p:to>
                                        <p:strVal val="visible"/>
                                      </p:to>
                                    </p:set>
                                    <p:animEffect filter="fade" transition="in">
                                      <p:cBhvr>
                                        <p:cTn dur="800"/>
                                        <p:tgtEl>
                                          <p:spTgt spid="763">
                                            <p:txEl>
                                              <p:pRg end="2" st="2"/>
                                            </p:txEl>
                                          </p:spTgt>
                                        </p:tgtEl>
                                      </p:cBhvr>
                                    </p:animEffect>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763">
                                            <p:txEl>
                                              <p:pRg end="3" st="3"/>
                                            </p:txEl>
                                          </p:spTgt>
                                        </p:tgtEl>
                                        <p:attrNameLst>
                                          <p:attrName>style.visibility</p:attrName>
                                        </p:attrNameLst>
                                      </p:cBhvr>
                                      <p:to>
                                        <p:strVal val="visible"/>
                                      </p:to>
                                    </p:set>
                                    <p:animEffect filter="fade" transition="in">
                                      <p:cBhvr>
                                        <p:cTn dur="800"/>
                                        <p:tgtEl>
                                          <p:spTgt spid="76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111" name="Shape 111"/>
        <p:cNvGrpSpPr/>
        <p:nvPr/>
      </p:nvGrpSpPr>
      <p:grpSpPr>
        <a:xfrm>
          <a:off x="0" y="0"/>
          <a:ext cx="0" cy="0"/>
          <a:chOff x="0" y="0"/>
          <a:chExt cx="0" cy="0"/>
        </a:xfrm>
      </p:grpSpPr>
      <p:sp>
        <p:nvSpPr>
          <p:cNvPr id="112" name="Google Shape;112;p18"/>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18"/>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114" name="Google Shape;114;p18"/>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Explicit Meaning</a:t>
            </a:r>
            <a:endParaRPr sz="4800">
              <a:latin typeface="Merriweather"/>
              <a:ea typeface="Merriweather"/>
              <a:cs typeface="Merriweather"/>
              <a:sym typeface="Merriweather"/>
            </a:endParaRPr>
          </a:p>
        </p:txBody>
      </p:sp>
      <p:sp>
        <p:nvSpPr>
          <p:cNvPr id="115" name="Google Shape;115;p18"/>
          <p:cNvSpPr txBox="1"/>
          <p:nvPr/>
        </p:nvSpPr>
        <p:spPr>
          <a:xfrm>
            <a:off x="228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Read </a:t>
            </a:r>
            <a:r>
              <a:rPr b="1" lang="en" sz="2400">
                <a:solidFill>
                  <a:srgbClr val="FFFFFF"/>
                </a:solidFill>
                <a:latin typeface="DM Sans"/>
                <a:ea typeface="DM Sans"/>
                <a:cs typeface="DM Sans"/>
                <a:sym typeface="DM Sans"/>
              </a:rPr>
              <a:t>🅐 “Excerpt from </a:t>
            </a:r>
            <a:r>
              <a:rPr b="1" i="1" lang="en" sz="2400">
                <a:solidFill>
                  <a:srgbClr val="FFFFFF"/>
                </a:solidFill>
                <a:latin typeface="DM Sans"/>
                <a:ea typeface="DM Sans"/>
                <a:cs typeface="DM Sans"/>
                <a:sym typeface="DM Sans"/>
              </a:rPr>
              <a:t>Frankenstein; Or, the Modern Prometheus</a:t>
            </a:r>
            <a:r>
              <a:rPr lang="en" sz="2400">
                <a:solidFill>
                  <a:srgbClr val="FFFFFF"/>
                </a:solidFill>
                <a:latin typeface="DM Sans"/>
                <a:ea typeface="DM Sans"/>
                <a:cs typeface="DM Sans"/>
                <a:sym typeface="DM Sans"/>
              </a:rPr>
              <a:t>.</a:t>
            </a:r>
            <a:r>
              <a:rPr b="1" lang="en" sz="2400">
                <a:solidFill>
                  <a:srgbClr val="FFFFFF"/>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pic>
        <p:nvPicPr>
          <p:cNvPr id="116" name="Google Shape;116;p18"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117" name="Google Shape;117;p18"/>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118" name="Google Shape;118;p18"/>
          <p:cNvSpPr txBox="1"/>
          <p:nvPr/>
        </p:nvSpPr>
        <p:spPr>
          <a:xfrm>
            <a:off x="4573537" y="1490400"/>
            <a:ext cx="43905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What does the creature eat?</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Make sure to identify the </a:t>
            </a:r>
            <a:r>
              <a:rPr lang="en" sz="2400">
                <a:solidFill>
                  <a:srgbClr val="FFFFFF"/>
                </a:solidFill>
                <a:latin typeface="DM Sans"/>
                <a:ea typeface="DM Sans"/>
                <a:cs typeface="DM Sans"/>
                <a:sym typeface="DM Sans"/>
              </a:rPr>
              <a:t>sentence</a:t>
            </a:r>
            <a:r>
              <a:rPr lang="en" sz="2400">
                <a:solidFill>
                  <a:srgbClr val="FFFFFF"/>
                </a:solidFill>
                <a:latin typeface="DM Sans"/>
                <a:ea typeface="DM Sans"/>
                <a:cs typeface="DM Sans"/>
                <a:sym typeface="DM Sans"/>
              </a:rPr>
              <a:t> or phrases that tell you the answer!</a:t>
            </a:r>
            <a:endParaRPr sz="2400">
              <a:solidFill>
                <a:srgbClr val="FFFFFF"/>
              </a:solidFill>
              <a:latin typeface="DM Sans"/>
              <a:ea typeface="DM Sans"/>
              <a:cs typeface="DM Sans"/>
              <a:sym typeface="DM Sans"/>
            </a:endParaRPr>
          </a:p>
        </p:txBody>
      </p:sp>
      <p:sp>
        <p:nvSpPr>
          <p:cNvPr id="119" name="Google Shape;119;p18"/>
          <p:cNvSpPr txBox="1"/>
          <p:nvPr/>
        </p:nvSpPr>
        <p:spPr>
          <a:xfrm>
            <a:off x="228600" y="28272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You can access all of the texts for today at </a:t>
            </a:r>
            <a:r>
              <a:rPr b="1" lang="en" sz="2000" u="sng">
                <a:solidFill>
                  <a:srgbClr val="C6DED9"/>
                </a:solidFill>
                <a:latin typeface="DM Sans"/>
                <a:ea typeface="DM Sans"/>
                <a:cs typeface="DM Sans"/>
                <a:sym typeface="DM Sans"/>
                <a:hlinkClick r:id="rId4">
                  <a:extLst>
                    <a:ext uri="{A12FA001-AC4F-418D-AE19-62706E023703}">
                      <ahyp:hlinkClr val="tx"/>
                    </a:ext>
                  </a:extLst>
                </a:hlinkClick>
              </a:rPr>
              <a:t>tinyurl.com/26S3LessonTexts</a:t>
            </a:r>
            <a:r>
              <a:rPr lang="en" sz="2400">
                <a:solidFill>
                  <a:schemeClr val="lt1"/>
                </a:solidFill>
                <a:latin typeface="DM Sans"/>
                <a:ea typeface="DM Sans"/>
                <a:cs typeface="DM Sans"/>
                <a:sym typeface="DM Sans"/>
              </a:rPr>
              <a:t>.</a:t>
            </a:r>
            <a:endParaRPr sz="2400">
              <a:solidFill>
                <a:srgbClr val="FFFFFF"/>
              </a:solidFill>
              <a:latin typeface="DM Sans"/>
              <a:ea typeface="DM Sans"/>
              <a:cs typeface="DM Sans"/>
              <a:sym typeface="DM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767" name="Shape 767"/>
        <p:cNvGrpSpPr/>
        <p:nvPr/>
      </p:nvGrpSpPr>
      <p:grpSpPr>
        <a:xfrm>
          <a:off x="0" y="0"/>
          <a:ext cx="0" cy="0"/>
          <a:chOff x="0" y="0"/>
          <a:chExt cx="0" cy="0"/>
        </a:xfrm>
      </p:grpSpPr>
      <p:sp>
        <p:nvSpPr>
          <p:cNvPr id="768" name="Google Shape;768;p72"/>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769" name="Google Shape;769;p72"/>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0" name="Google Shape;770;p72"/>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71" name="Google Shape;771;p72"/>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Equivalent Expressions</a:t>
            </a:r>
            <a:endParaRPr sz="4800">
              <a:latin typeface="Merriweather"/>
              <a:ea typeface="Merriweather"/>
              <a:cs typeface="Merriweather"/>
              <a:sym typeface="Merriweather"/>
            </a:endParaRPr>
          </a:p>
        </p:txBody>
      </p:sp>
      <p:pic>
        <p:nvPicPr>
          <p:cNvPr id="772" name="Google Shape;772;p72"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773" name="Google Shape;773;p72"/>
          <p:cNvSpPr txBox="1"/>
          <p:nvPr/>
        </p:nvSpPr>
        <p:spPr>
          <a:xfrm>
            <a:off x="228600" y="1490400"/>
            <a:ext cx="8686800" cy="738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In a similar fashion, you can combine </a:t>
            </a:r>
            <a:r>
              <a:rPr b="1" lang="en" sz="2400">
                <a:solidFill>
                  <a:schemeClr val="lt1"/>
                </a:solidFill>
                <a:latin typeface="DM Sans"/>
                <a:ea typeface="DM Sans"/>
                <a:cs typeface="DM Sans"/>
                <a:sym typeface="DM Sans"/>
              </a:rPr>
              <a:t>like terms</a:t>
            </a:r>
            <a:r>
              <a:rPr lang="en" sz="2400">
                <a:solidFill>
                  <a:schemeClr val="lt1"/>
                </a:solidFill>
                <a:latin typeface="DM Sans"/>
                <a:ea typeface="DM Sans"/>
                <a:cs typeface="DM Sans"/>
                <a:sym typeface="DM Sans"/>
              </a:rPr>
              <a:t>, which have the same variables raised to the same exponents.</a:t>
            </a:r>
            <a:endParaRPr sz="2400">
              <a:solidFill>
                <a:srgbClr val="FFFFFF"/>
              </a:solidFill>
              <a:latin typeface="DM Sans"/>
              <a:ea typeface="DM Sans"/>
              <a:cs typeface="DM Sans"/>
              <a:sym typeface="DM Sans"/>
            </a:endParaRPr>
          </a:p>
        </p:txBody>
      </p:sp>
      <p:sp>
        <p:nvSpPr>
          <p:cNvPr id="774" name="Google Shape;774;p72"/>
          <p:cNvSpPr txBox="1"/>
          <p:nvPr/>
        </p:nvSpPr>
        <p:spPr>
          <a:xfrm>
            <a:off x="228600" y="24579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2</a:t>
            </a:r>
            <a:r>
              <a:rPr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 − 3</a:t>
            </a:r>
            <a:r>
              <a:rPr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 + </a:t>
            </a:r>
            <a:r>
              <a:rPr i="1" lang="en" sz="2400">
                <a:solidFill>
                  <a:schemeClr val="lt1"/>
                </a:solidFill>
                <a:latin typeface="DM Sans"/>
                <a:ea typeface="DM Sans"/>
                <a:cs typeface="DM Sans"/>
                <a:sym typeface="DM Sans"/>
              </a:rPr>
              <a:t>x</a:t>
            </a:r>
            <a:r>
              <a:rPr baseline="30000" lang="en" sz="2400">
                <a:solidFill>
                  <a:schemeClr val="lt1"/>
                </a:solidFill>
                <a:latin typeface="DM Sans"/>
                <a:ea typeface="DM Sans"/>
                <a:cs typeface="DM Sans"/>
                <a:sym typeface="DM Sans"/>
              </a:rPr>
              <a:t>2</a:t>
            </a:r>
            <a:r>
              <a:rPr lang="en" sz="2400">
                <a:solidFill>
                  <a:schemeClr val="lt1"/>
                </a:solidFill>
                <a:latin typeface="DM Sans"/>
                <a:ea typeface="DM Sans"/>
                <a:cs typeface="DM Sans"/>
                <a:sym typeface="DM Sans"/>
              </a:rPr>
              <a:t> + </a:t>
            </a:r>
            <a:r>
              <a:rPr lang="en" sz="2400">
                <a:solidFill>
                  <a:srgbClr val="FFFFFF"/>
                </a:solidFill>
                <a:latin typeface="DM Sans"/>
                <a:ea typeface="DM Sans"/>
                <a:cs typeface="DM Sans"/>
                <a:sym typeface="DM Sans"/>
              </a:rPr>
              <a:t>2</a:t>
            </a:r>
            <a:r>
              <a:rPr i="1" lang="en" sz="2400">
                <a:solidFill>
                  <a:srgbClr val="FFFFFF"/>
                </a:solidFill>
                <a:latin typeface="DM Sans"/>
                <a:ea typeface="DM Sans"/>
                <a:cs typeface="DM Sans"/>
                <a:sym typeface="DM Sans"/>
              </a:rPr>
              <a:t>y</a:t>
            </a:r>
            <a:r>
              <a:rPr lang="en" sz="2400">
                <a:solidFill>
                  <a:srgbClr val="FFFFFF"/>
                </a:solidFill>
                <a:latin typeface="DM Sans"/>
                <a:ea typeface="DM Sans"/>
                <a:cs typeface="DM Sans"/>
                <a:sym typeface="DM Sans"/>
              </a:rPr>
              <a:t> + 2</a:t>
            </a:r>
            <a:r>
              <a:rPr i="1" lang="en" sz="2400">
                <a:solidFill>
                  <a:srgbClr val="FFFFFF"/>
                </a:solidFill>
                <a:latin typeface="DM Sans"/>
                <a:ea typeface="DM Sans"/>
                <a:cs typeface="DM Sans"/>
                <a:sym typeface="DM Sans"/>
              </a:rPr>
              <a:t>x</a:t>
            </a:r>
            <a:r>
              <a:rPr baseline="30000" lang="en" sz="2400">
                <a:solidFill>
                  <a:srgbClr val="FFFFFF"/>
                </a:solidFill>
                <a:latin typeface="DM Sans"/>
                <a:ea typeface="DM Sans"/>
                <a:cs typeface="DM Sans"/>
                <a:sym typeface="DM Sans"/>
              </a:rPr>
              <a:t>2</a:t>
            </a:r>
            <a:r>
              <a:rPr lang="en" sz="2400">
                <a:solidFill>
                  <a:srgbClr val="FFFFFF"/>
                </a:solidFill>
                <a:latin typeface="DM Sans"/>
                <a:ea typeface="DM Sans"/>
                <a:cs typeface="DM Sans"/>
                <a:sym typeface="DM Sans"/>
              </a:rPr>
              <a:t> − 4</a:t>
            </a:r>
            <a:endParaRPr sz="2400">
              <a:solidFill>
                <a:srgbClr val="FFFFFF"/>
              </a:solidFill>
              <a:latin typeface="DM Sans"/>
              <a:ea typeface="DM Sans"/>
              <a:cs typeface="DM Sans"/>
              <a:sym typeface="DM Sans"/>
            </a:endParaRPr>
          </a:p>
          <a:p>
            <a:pPr indent="0" lvl="0" marL="0" rtl="0" algn="r">
              <a:spcBef>
                <a:spcPts val="0"/>
              </a:spcBef>
              <a:spcAft>
                <a:spcPts val="0"/>
              </a:spcAft>
              <a:buNone/>
            </a:pPr>
            <a:r>
              <a:rPr i="1" lang="en" sz="2400">
                <a:solidFill>
                  <a:srgbClr val="FFFFFF"/>
                </a:solidFill>
                <a:latin typeface="DM Sans"/>
                <a:ea typeface="DM Sans"/>
                <a:cs typeface="DM Sans"/>
                <a:sym typeface="DM Sans"/>
              </a:rPr>
              <a:t>e.g., 2</a:t>
            </a:r>
            <a:r>
              <a:rPr lang="en" sz="2400">
                <a:solidFill>
                  <a:srgbClr val="FFFFFF"/>
                </a:solidFill>
                <a:latin typeface="DM Sans"/>
                <a:ea typeface="DM Sans"/>
                <a:cs typeface="DM Sans"/>
                <a:sym typeface="DM Sans"/>
              </a:rPr>
              <a:t>x</a:t>
            </a:r>
            <a:r>
              <a:rPr i="1" lang="en" sz="2400">
                <a:solidFill>
                  <a:srgbClr val="FFFFFF"/>
                </a:solidFill>
                <a:latin typeface="DM Sans"/>
                <a:ea typeface="DM Sans"/>
                <a:cs typeface="DM Sans"/>
                <a:sym typeface="DM Sans"/>
              </a:rPr>
              <a:t> − 3</a:t>
            </a:r>
            <a:r>
              <a:rPr lang="en" sz="2400">
                <a:solidFill>
                  <a:srgbClr val="FFFFFF"/>
                </a:solidFill>
                <a:latin typeface="DM Sans"/>
                <a:ea typeface="DM Sans"/>
                <a:cs typeface="DM Sans"/>
                <a:sym typeface="DM Sans"/>
              </a:rPr>
              <a:t>x</a:t>
            </a:r>
            <a:r>
              <a:rPr i="1" lang="en" sz="2400">
                <a:solidFill>
                  <a:srgbClr val="FFFFFF"/>
                </a:solidFill>
                <a:latin typeface="DM Sans"/>
                <a:ea typeface="DM Sans"/>
                <a:cs typeface="DM Sans"/>
                <a:sym typeface="DM Sans"/>
              </a:rPr>
              <a:t> = </a:t>
            </a:r>
            <a:r>
              <a:rPr lang="en" sz="2400">
                <a:solidFill>
                  <a:srgbClr val="FFFFFF"/>
                </a:solidFill>
                <a:latin typeface="DM Sans"/>
                <a:ea typeface="DM Sans"/>
                <a:cs typeface="DM Sans"/>
                <a:sym typeface="DM Sans"/>
              </a:rPr>
              <a:t>x</a:t>
            </a:r>
            <a:r>
              <a:rPr i="1" lang="en" sz="2400">
                <a:solidFill>
                  <a:srgbClr val="FFFFFF"/>
                </a:solidFill>
                <a:latin typeface="DM Sans"/>
                <a:ea typeface="DM Sans"/>
                <a:cs typeface="DM Sans"/>
                <a:sym typeface="DM Sans"/>
              </a:rPr>
              <a:t> + </a:t>
            </a:r>
            <a:r>
              <a:rPr lang="en" sz="2400">
                <a:solidFill>
                  <a:srgbClr val="FFFFFF"/>
                </a:solidFill>
                <a:latin typeface="DM Sans"/>
                <a:ea typeface="DM Sans"/>
                <a:cs typeface="DM Sans"/>
                <a:sym typeface="DM Sans"/>
              </a:rPr>
              <a:t>x</a:t>
            </a:r>
            <a:r>
              <a:rPr i="1" lang="en" sz="2400">
                <a:solidFill>
                  <a:srgbClr val="FFFFFF"/>
                </a:solidFill>
                <a:latin typeface="DM Sans"/>
                <a:ea typeface="DM Sans"/>
                <a:cs typeface="DM Sans"/>
                <a:sym typeface="DM Sans"/>
              </a:rPr>
              <a:t> − </a:t>
            </a:r>
            <a:r>
              <a:rPr lang="en" sz="2400">
                <a:solidFill>
                  <a:srgbClr val="FFFFFF"/>
                </a:solidFill>
                <a:latin typeface="DM Sans"/>
                <a:ea typeface="DM Sans"/>
                <a:cs typeface="DM Sans"/>
                <a:sym typeface="DM Sans"/>
              </a:rPr>
              <a:t>x</a:t>
            </a:r>
            <a:r>
              <a:rPr i="1" lang="en" sz="2400">
                <a:solidFill>
                  <a:srgbClr val="FFFFFF"/>
                </a:solidFill>
                <a:latin typeface="DM Sans"/>
                <a:ea typeface="DM Sans"/>
                <a:cs typeface="DM Sans"/>
                <a:sym typeface="DM Sans"/>
              </a:rPr>
              <a:t> − </a:t>
            </a:r>
            <a:r>
              <a:rPr lang="en" sz="2400">
                <a:solidFill>
                  <a:srgbClr val="FFFFFF"/>
                </a:solidFill>
                <a:latin typeface="DM Sans"/>
                <a:ea typeface="DM Sans"/>
                <a:cs typeface="DM Sans"/>
                <a:sym typeface="DM Sans"/>
              </a:rPr>
              <a:t>x</a:t>
            </a:r>
            <a:r>
              <a:rPr i="1" lang="en" sz="2400">
                <a:solidFill>
                  <a:srgbClr val="FFFFFF"/>
                </a:solidFill>
                <a:latin typeface="DM Sans"/>
                <a:ea typeface="DM Sans"/>
                <a:cs typeface="DM Sans"/>
                <a:sym typeface="DM Sans"/>
              </a:rPr>
              <a:t> − </a:t>
            </a:r>
            <a:r>
              <a:rPr lang="en" sz="2400">
                <a:solidFill>
                  <a:srgbClr val="FFFFFF"/>
                </a:solidFill>
                <a:latin typeface="DM Sans"/>
                <a:ea typeface="DM Sans"/>
                <a:cs typeface="DM Sans"/>
                <a:sym typeface="DM Sans"/>
              </a:rPr>
              <a:t>x</a:t>
            </a:r>
            <a:endParaRPr sz="2400">
              <a:solidFill>
                <a:srgbClr val="FFFFFF"/>
              </a:solidFill>
              <a:latin typeface="DM Sans"/>
              <a:ea typeface="DM Sans"/>
              <a:cs typeface="DM Sans"/>
              <a:sym typeface="DM Sans"/>
            </a:endParaRPr>
          </a:p>
          <a:p>
            <a:pPr indent="0" lvl="0" marL="0" rtl="0" algn="r">
              <a:spcBef>
                <a:spcPts val="0"/>
              </a:spcBef>
              <a:spcAft>
                <a:spcPts val="0"/>
              </a:spcAft>
              <a:buNone/>
            </a:pPr>
            <a:r>
              <a:rPr lang="en" sz="2400">
                <a:solidFill>
                  <a:schemeClr val="lt1"/>
                </a:solidFill>
                <a:latin typeface="DM Sans"/>
                <a:ea typeface="DM Sans"/>
                <a:cs typeface="DM Sans"/>
                <a:sym typeface="DM Sans"/>
              </a:rPr>
              <a:t>3x</a:t>
            </a:r>
            <a:r>
              <a:rPr baseline="30000" lang="en" sz="2400">
                <a:solidFill>
                  <a:schemeClr val="lt1"/>
                </a:solidFill>
                <a:latin typeface="DM Sans"/>
                <a:ea typeface="DM Sans"/>
                <a:cs typeface="DM Sans"/>
                <a:sym typeface="DM Sans"/>
              </a:rPr>
              <a:t>2</a:t>
            </a:r>
            <a:r>
              <a:rPr lang="en" sz="2400">
                <a:solidFill>
                  <a:schemeClr val="lt1"/>
                </a:solidFill>
                <a:latin typeface="DM Sans"/>
                <a:ea typeface="DM Sans"/>
                <a:cs typeface="DM Sans"/>
                <a:sym typeface="DM Sans"/>
              </a:rPr>
              <a:t> </a:t>
            </a:r>
            <a:r>
              <a:rPr lang="en" sz="2400">
                <a:solidFill>
                  <a:srgbClr val="FFFFFF"/>
                </a:solidFill>
                <a:latin typeface="DM Sans"/>
                <a:ea typeface="DM Sans"/>
                <a:cs typeface="DM Sans"/>
                <a:sym typeface="DM Sans"/>
              </a:rPr>
              <a:t>− </a:t>
            </a:r>
            <a:r>
              <a:rPr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 + 2y − 4</a:t>
            </a:r>
            <a:endParaRPr sz="2400">
              <a:solidFill>
                <a:srgbClr val="FFFFFF"/>
              </a:solidFill>
              <a:latin typeface="DM Sans"/>
              <a:ea typeface="DM Sans"/>
              <a:cs typeface="DM Sans"/>
              <a:sym typeface="DM Sans"/>
            </a:endParaRPr>
          </a:p>
        </p:txBody>
      </p:sp>
      <p:sp>
        <p:nvSpPr>
          <p:cNvPr id="775" name="Google Shape;775;p72"/>
          <p:cNvSpPr txBox="1"/>
          <p:nvPr/>
        </p:nvSpPr>
        <p:spPr>
          <a:xfrm>
            <a:off x="4800600" y="2457900"/>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i="1" lang="en" sz="2400">
                <a:solidFill>
                  <a:srgbClr val="FFFFFF"/>
                </a:solidFill>
                <a:latin typeface="DM Sans"/>
                <a:ea typeface="DM Sans"/>
                <a:cs typeface="DM Sans"/>
                <a:sym typeface="DM Sans"/>
              </a:rPr>
              <a:t>Why do exponents matter?</a:t>
            </a:r>
            <a:endParaRPr i="1" sz="2400">
              <a:solidFill>
                <a:srgbClr val="FFFFFF"/>
              </a:solidFill>
              <a:latin typeface="DM Sans"/>
              <a:ea typeface="DM Sans"/>
              <a:cs typeface="DM Sans"/>
              <a:sym typeface="DM Sans"/>
            </a:endParaRPr>
          </a:p>
          <a:p>
            <a:pPr indent="0" lvl="0" marL="0" rtl="0" algn="l">
              <a:spcBef>
                <a:spcPts val="0"/>
              </a:spcBef>
              <a:spcAft>
                <a:spcPts val="0"/>
              </a:spcAft>
              <a:buNone/>
            </a:pPr>
            <a:r>
              <a:rPr i="1" lang="en" sz="2400">
                <a:solidFill>
                  <a:srgbClr val="FFFFFF"/>
                </a:solidFill>
                <a:latin typeface="DM Sans"/>
                <a:ea typeface="DM Sans"/>
                <a:cs typeface="DM Sans"/>
                <a:sym typeface="DM Sans"/>
              </a:rPr>
              <a:t>x</a:t>
            </a:r>
            <a:r>
              <a:rPr baseline="30000" lang="en" sz="2400">
                <a:solidFill>
                  <a:srgbClr val="FFFFFF"/>
                </a:solidFill>
                <a:latin typeface="DM Sans"/>
                <a:ea typeface="DM Sans"/>
                <a:cs typeface="DM Sans"/>
                <a:sym typeface="DM Sans"/>
              </a:rPr>
              <a:t>2</a:t>
            </a:r>
            <a:r>
              <a:rPr lang="en" sz="2400">
                <a:solidFill>
                  <a:srgbClr val="FFFFFF"/>
                </a:solidFill>
                <a:latin typeface="DM Sans"/>
                <a:ea typeface="DM Sans"/>
                <a:cs typeface="DM Sans"/>
                <a:sym typeface="DM Sans"/>
              </a:rPr>
              <a:t> + 2</a:t>
            </a:r>
            <a:r>
              <a:rPr i="1" lang="en" sz="2400">
                <a:solidFill>
                  <a:srgbClr val="FFFFFF"/>
                </a:solidFill>
                <a:latin typeface="DM Sans"/>
                <a:ea typeface="DM Sans"/>
                <a:cs typeface="DM Sans"/>
                <a:sym typeface="DM Sans"/>
              </a:rPr>
              <a:t>x</a:t>
            </a:r>
            <a:endParaRPr sz="24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a:t>
            </a:r>
            <a:r>
              <a:rPr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 × </a:t>
            </a:r>
            <a:r>
              <a:rPr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 + (2 × </a:t>
            </a:r>
            <a:r>
              <a:rPr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a:t>
            </a:r>
            <a:endParaRPr sz="24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In </a:t>
            </a:r>
            <a:r>
              <a:rPr i="1" lang="en" sz="2400">
                <a:solidFill>
                  <a:srgbClr val="FFFFFF"/>
                </a:solidFill>
                <a:latin typeface="DM Sans"/>
                <a:ea typeface="DM Sans"/>
                <a:cs typeface="DM Sans"/>
                <a:sym typeface="DM Sans"/>
              </a:rPr>
              <a:t>x</a:t>
            </a:r>
            <a:r>
              <a:rPr baseline="30000" lang="en" sz="2400">
                <a:solidFill>
                  <a:srgbClr val="FFFFFF"/>
                </a:solidFill>
                <a:latin typeface="DM Sans"/>
                <a:ea typeface="DM Sans"/>
                <a:cs typeface="DM Sans"/>
                <a:sym typeface="DM Sans"/>
              </a:rPr>
              <a:t>2</a:t>
            </a:r>
            <a:r>
              <a:rPr lang="en" sz="2400">
                <a:solidFill>
                  <a:srgbClr val="FFFFFF"/>
                </a:solidFill>
                <a:latin typeface="DM Sans"/>
                <a:ea typeface="DM Sans"/>
                <a:cs typeface="DM Sans"/>
                <a:sym typeface="DM Sans"/>
              </a:rPr>
              <a:t>, we don’t know how many times </a:t>
            </a:r>
            <a:r>
              <a:rPr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 is being added.</a:t>
            </a:r>
            <a:endParaRPr sz="2400">
              <a:solidFill>
                <a:srgbClr val="FFFFFF"/>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800"/>
                                        <p:tgtEl>
                                          <p:spTgt spid="773"/>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800"/>
                                        <p:tgtEl>
                                          <p:spTgt spid="774"/>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775"/>
                                        </p:tgtEl>
                                        <p:attrNameLst>
                                          <p:attrName>style.visibility</p:attrName>
                                        </p:attrNameLst>
                                      </p:cBhvr>
                                      <p:to>
                                        <p:strVal val="visible"/>
                                      </p:to>
                                    </p:set>
                                    <p:animEffect filter="fade" transition="in">
                                      <p:cBhvr>
                                        <p:cTn dur="800"/>
                                        <p:tgtEl>
                                          <p:spTgt spid="7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779" name="Shape 779"/>
        <p:cNvGrpSpPr/>
        <p:nvPr/>
      </p:nvGrpSpPr>
      <p:grpSpPr>
        <a:xfrm>
          <a:off x="0" y="0"/>
          <a:ext cx="0" cy="0"/>
          <a:chOff x="0" y="0"/>
          <a:chExt cx="0" cy="0"/>
        </a:xfrm>
      </p:grpSpPr>
      <p:sp>
        <p:nvSpPr>
          <p:cNvPr id="780" name="Google Shape;780;p73"/>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781" name="Google Shape;781;p73"/>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2" name="Google Shape;782;p73"/>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83" name="Google Shape;783;p73"/>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Solving Equations</a:t>
            </a:r>
            <a:endParaRPr sz="4800">
              <a:latin typeface="Merriweather"/>
              <a:ea typeface="Merriweather"/>
              <a:cs typeface="Merriweather"/>
              <a:sym typeface="Merriweather"/>
            </a:endParaRPr>
          </a:p>
        </p:txBody>
      </p:sp>
      <p:pic>
        <p:nvPicPr>
          <p:cNvPr id="784" name="Google Shape;784;p73"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785" name="Google Shape;785;p73"/>
          <p:cNvSpPr txBox="1"/>
          <p:nvPr/>
        </p:nvSpPr>
        <p:spPr>
          <a:xfrm>
            <a:off x="228600" y="1490400"/>
            <a:ext cx="8686800" cy="2539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chemeClr val="lt1"/>
                </a:solidFill>
                <a:latin typeface="DM Sans"/>
                <a:ea typeface="DM Sans"/>
                <a:cs typeface="DM Sans"/>
                <a:sym typeface="DM Sans"/>
              </a:rPr>
              <a:t>An </a:t>
            </a:r>
            <a:r>
              <a:rPr b="1" lang="en" sz="2400">
                <a:solidFill>
                  <a:schemeClr val="lt1"/>
                </a:solidFill>
                <a:latin typeface="DM Sans"/>
                <a:ea typeface="DM Sans"/>
                <a:cs typeface="DM Sans"/>
                <a:sym typeface="DM Sans"/>
              </a:rPr>
              <a:t>equation</a:t>
            </a:r>
            <a:r>
              <a:rPr lang="en" sz="2400">
                <a:solidFill>
                  <a:schemeClr val="lt1"/>
                </a:solidFill>
                <a:latin typeface="DM Sans"/>
                <a:ea typeface="DM Sans"/>
                <a:cs typeface="DM Sans"/>
                <a:sym typeface="DM Sans"/>
              </a:rPr>
              <a:t> is a mathematical statement that sets two expressions equal to each other with an equals sign (or equivalent expressions).</a:t>
            </a:r>
            <a:endParaRPr sz="2400">
              <a:solidFill>
                <a:schemeClr val="lt1"/>
              </a:solidFill>
              <a:latin typeface="DM Sans"/>
              <a:ea typeface="DM Sans"/>
              <a:cs typeface="DM Sans"/>
              <a:sym typeface="DM Sans"/>
            </a:endParaRPr>
          </a:p>
          <a:p>
            <a:pPr indent="0" lvl="0" marL="0" rtl="0" algn="ctr">
              <a:spcBef>
                <a:spcPts val="0"/>
              </a:spcBef>
              <a:spcAft>
                <a:spcPts val="0"/>
              </a:spcAft>
              <a:buNone/>
            </a:pPr>
            <a:r>
              <a:t/>
            </a:r>
            <a:endParaRPr sz="1100">
              <a:solidFill>
                <a:schemeClr val="lt1"/>
              </a:solidFill>
              <a:latin typeface="DM Sans"/>
              <a:ea typeface="DM Sans"/>
              <a:cs typeface="DM Sans"/>
              <a:sym typeface="DM Sans"/>
            </a:endParaRPr>
          </a:p>
          <a:p>
            <a:pPr indent="0" lvl="0" marL="0" rtl="0" algn="ctr">
              <a:spcBef>
                <a:spcPts val="0"/>
              </a:spcBef>
              <a:spcAft>
                <a:spcPts val="0"/>
              </a:spcAft>
              <a:buNone/>
            </a:pPr>
            <a:r>
              <a:rPr i="1" lang="en" sz="2400">
                <a:solidFill>
                  <a:schemeClr val="lt1"/>
                </a:solidFill>
                <a:latin typeface="DM Sans"/>
                <a:ea typeface="DM Sans"/>
                <a:cs typeface="DM Sans"/>
                <a:sym typeface="DM Sans"/>
              </a:rPr>
              <a:t>x</a:t>
            </a:r>
            <a:r>
              <a:rPr baseline="30000" lang="en" sz="2400">
                <a:solidFill>
                  <a:schemeClr val="lt1"/>
                </a:solidFill>
                <a:latin typeface="DM Sans"/>
                <a:ea typeface="DM Sans"/>
                <a:cs typeface="DM Sans"/>
                <a:sym typeface="DM Sans"/>
              </a:rPr>
              <a:t>2</a:t>
            </a:r>
            <a:r>
              <a:rPr lang="en" sz="2400">
                <a:solidFill>
                  <a:schemeClr val="lt1"/>
                </a:solidFill>
                <a:latin typeface="DM Sans"/>
                <a:ea typeface="DM Sans"/>
                <a:cs typeface="DM Sans"/>
                <a:sym typeface="DM Sans"/>
              </a:rPr>
              <a:t> + y = 3x + 1</a:t>
            </a:r>
            <a:endParaRPr sz="2400">
              <a:solidFill>
                <a:schemeClr val="lt1"/>
              </a:solidFill>
              <a:latin typeface="DM Sans"/>
              <a:ea typeface="DM Sans"/>
              <a:cs typeface="DM Sans"/>
              <a:sym typeface="DM Sans"/>
            </a:endParaRPr>
          </a:p>
          <a:p>
            <a:pPr indent="0" lvl="0" marL="0" rtl="0" algn="ctr">
              <a:spcBef>
                <a:spcPts val="0"/>
              </a:spcBef>
              <a:spcAft>
                <a:spcPts val="0"/>
              </a:spcAft>
              <a:buNone/>
            </a:pPr>
            <a:r>
              <a:t/>
            </a:r>
            <a:endParaRPr sz="1100">
              <a:solidFill>
                <a:schemeClr val="lt1"/>
              </a:solidFill>
              <a:latin typeface="DM Sans"/>
              <a:ea typeface="DM Sans"/>
              <a:cs typeface="DM Sans"/>
              <a:sym typeface="DM Sans"/>
            </a:endParaRPr>
          </a:p>
          <a:p>
            <a:pPr indent="0" lvl="0" marL="0" rtl="0" algn="ctr">
              <a:spcBef>
                <a:spcPts val="0"/>
              </a:spcBef>
              <a:spcAft>
                <a:spcPts val="0"/>
              </a:spcAft>
              <a:buNone/>
            </a:pPr>
            <a:r>
              <a:rPr lang="en" sz="2400">
                <a:solidFill>
                  <a:schemeClr val="lt1"/>
                </a:solidFill>
                <a:latin typeface="DM Sans"/>
                <a:ea typeface="DM Sans"/>
                <a:cs typeface="DM Sans"/>
                <a:sym typeface="DM Sans"/>
              </a:rPr>
              <a:t>We can think of </a:t>
            </a:r>
            <a:r>
              <a:rPr i="1" lang="en" sz="2400">
                <a:solidFill>
                  <a:schemeClr val="lt1"/>
                </a:solidFill>
                <a:latin typeface="DM Sans"/>
                <a:ea typeface="DM Sans"/>
                <a:cs typeface="DM Sans"/>
                <a:sym typeface="DM Sans"/>
              </a:rPr>
              <a:t>solving</a:t>
            </a:r>
            <a:r>
              <a:rPr lang="en" sz="2400">
                <a:solidFill>
                  <a:schemeClr val="lt1"/>
                </a:solidFill>
                <a:latin typeface="DM Sans"/>
                <a:ea typeface="DM Sans"/>
                <a:cs typeface="DM Sans"/>
                <a:sym typeface="DM Sans"/>
              </a:rPr>
              <a:t> an equation as finding out what </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and </a:t>
            </a:r>
            <a:r>
              <a:rPr i="1" lang="en" sz="2400">
                <a:solidFill>
                  <a:schemeClr val="lt1"/>
                </a:solidFill>
                <a:latin typeface="DM Sans"/>
                <a:ea typeface="DM Sans"/>
                <a:cs typeface="DM Sans"/>
                <a:sym typeface="DM Sans"/>
              </a:rPr>
              <a:t>y</a:t>
            </a:r>
            <a:r>
              <a:rPr lang="en" sz="2400">
                <a:solidFill>
                  <a:schemeClr val="lt1"/>
                </a:solidFill>
                <a:latin typeface="DM Sans"/>
                <a:ea typeface="DM Sans"/>
                <a:cs typeface="DM Sans"/>
                <a:sym typeface="DM Sans"/>
              </a:rPr>
              <a:t> have to be to make this equation true.</a:t>
            </a:r>
            <a:endParaRPr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85">
                                            <p:txEl>
                                              <p:pRg end="0" st="0"/>
                                            </p:txEl>
                                          </p:spTgt>
                                        </p:tgtEl>
                                        <p:attrNameLst>
                                          <p:attrName>style.visibility</p:attrName>
                                        </p:attrNameLst>
                                      </p:cBhvr>
                                      <p:to>
                                        <p:strVal val="visible"/>
                                      </p:to>
                                    </p:set>
                                    <p:animEffect filter="fade" transition="in">
                                      <p:cBhvr>
                                        <p:cTn dur="800"/>
                                        <p:tgtEl>
                                          <p:spTgt spid="785">
                                            <p:txEl>
                                              <p:pRg end="0" st="0"/>
                                            </p:txEl>
                                          </p:spTgt>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785">
                                            <p:txEl>
                                              <p:pRg end="1" st="1"/>
                                            </p:txEl>
                                          </p:spTgt>
                                        </p:tgtEl>
                                        <p:attrNameLst>
                                          <p:attrName>style.visibility</p:attrName>
                                        </p:attrNameLst>
                                      </p:cBhvr>
                                      <p:to>
                                        <p:strVal val="visible"/>
                                      </p:to>
                                    </p:set>
                                    <p:animEffect filter="fade" transition="in">
                                      <p:cBhvr>
                                        <p:cTn dur="800"/>
                                        <p:tgtEl>
                                          <p:spTgt spid="785">
                                            <p:txEl>
                                              <p:pRg end="1" st="1"/>
                                            </p:txEl>
                                          </p:spTgt>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785">
                                            <p:txEl>
                                              <p:pRg end="2" st="2"/>
                                            </p:txEl>
                                          </p:spTgt>
                                        </p:tgtEl>
                                        <p:attrNameLst>
                                          <p:attrName>style.visibility</p:attrName>
                                        </p:attrNameLst>
                                      </p:cBhvr>
                                      <p:to>
                                        <p:strVal val="visible"/>
                                      </p:to>
                                    </p:set>
                                    <p:animEffect filter="fade" transition="in">
                                      <p:cBhvr>
                                        <p:cTn dur="800"/>
                                        <p:tgtEl>
                                          <p:spTgt spid="785">
                                            <p:txEl>
                                              <p:pRg end="2" st="2"/>
                                            </p:txEl>
                                          </p:spTgt>
                                        </p:tgtEl>
                                      </p:cBhvr>
                                    </p:animEffect>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785">
                                            <p:txEl>
                                              <p:pRg end="3" st="3"/>
                                            </p:txEl>
                                          </p:spTgt>
                                        </p:tgtEl>
                                        <p:attrNameLst>
                                          <p:attrName>style.visibility</p:attrName>
                                        </p:attrNameLst>
                                      </p:cBhvr>
                                      <p:to>
                                        <p:strVal val="visible"/>
                                      </p:to>
                                    </p:set>
                                    <p:animEffect filter="fade" transition="in">
                                      <p:cBhvr>
                                        <p:cTn dur="800"/>
                                        <p:tgtEl>
                                          <p:spTgt spid="785">
                                            <p:txEl>
                                              <p:pRg end="3" st="3"/>
                                            </p:txEl>
                                          </p:spTgt>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785">
                                            <p:txEl>
                                              <p:pRg end="4" st="4"/>
                                            </p:txEl>
                                          </p:spTgt>
                                        </p:tgtEl>
                                        <p:attrNameLst>
                                          <p:attrName>style.visibility</p:attrName>
                                        </p:attrNameLst>
                                      </p:cBhvr>
                                      <p:to>
                                        <p:strVal val="visible"/>
                                      </p:to>
                                    </p:set>
                                    <p:animEffect filter="fade" transition="in">
                                      <p:cBhvr>
                                        <p:cTn dur="800"/>
                                        <p:tgtEl>
                                          <p:spTgt spid="78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789" name="Shape 789"/>
        <p:cNvGrpSpPr/>
        <p:nvPr/>
      </p:nvGrpSpPr>
      <p:grpSpPr>
        <a:xfrm>
          <a:off x="0" y="0"/>
          <a:ext cx="0" cy="0"/>
          <a:chOff x="0" y="0"/>
          <a:chExt cx="0" cy="0"/>
        </a:xfrm>
      </p:grpSpPr>
      <p:sp>
        <p:nvSpPr>
          <p:cNvPr id="790" name="Google Shape;790;p74"/>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791" name="Google Shape;791;p74"/>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2" name="Google Shape;792;p74"/>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93" name="Google Shape;793;p74"/>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Solving</a:t>
            </a:r>
            <a:r>
              <a:rPr lang="en" sz="4800">
                <a:latin typeface="Merriweather"/>
                <a:ea typeface="Merriweather"/>
                <a:cs typeface="Merriweather"/>
                <a:sym typeface="Merriweather"/>
              </a:rPr>
              <a:t> Equations</a:t>
            </a:r>
            <a:endParaRPr sz="4800">
              <a:latin typeface="Merriweather"/>
              <a:ea typeface="Merriweather"/>
              <a:cs typeface="Merriweather"/>
              <a:sym typeface="Merriweather"/>
            </a:endParaRPr>
          </a:p>
        </p:txBody>
      </p:sp>
      <p:pic>
        <p:nvPicPr>
          <p:cNvPr id="794" name="Google Shape;794;p74"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795" name="Google Shape;795;p74"/>
          <p:cNvSpPr txBox="1"/>
          <p:nvPr/>
        </p:nvSpPr>
        <p:spPr>
          <a:xfrm>
            <a:off x="228600" y="1490400"/>
            <a:ext cx="8686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chemeClr val="lt1"/>
                </a:solidFill>
                <a:latin typeface="DM Sans"/>
                <a:ea typeface="DM Sans"/>
                <a:cs typeface="DM Sans"/>
                <a:sym typeface="DM Sans"/>
              </a:rPr>
              <a:t>In order to find what </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can be, we </a:t>
            </a:r>
            <a:r>
              <a:rPr i="1" lang="en" sz="2400">
                <a:solidFill>
                  <a:schemeClr val="lt1"/>
                </a:solidFill>
                <a:latin typeface="DM Sans"/>
                <a:ea typeface="DM Sans"/>
                <a:cs typeface="DM Sans"/>
                <a:sym typeface="DM Sans"/>
              </a:rPr>
              <a:t>could</a:t>
            </a:r>
            <a:r>
              <a:rPr lang="en" sz="2400">
                <a:solidFill>
                  <a:schemeClr val="lt1"/>
                </a:solidFill>
                <a:latin typeface="DM Sans"/>
                <a:ea typeface="DM Sans"/>
                <a:cs typeface="DM Sans"/>
                <a:sym typeface="DM Sans"/>
              </a:rPr>
              <a:t> just guess, but this isn’t reliable. Instead, we want to isolate </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on one side of the equals sign by doing the same thing to both sides.</a:t>
            </a:r>
            <a:endParaRPr sz="2400">
              <a:solidFill>
                <a:schemeClr val="lt1"/>
              </a:solidFill>
              <a:latin typeface="DM Sans"/>
              <a:ea typeface="DM Sans"/>
              <a:cs typeface="DM Sans"/>
              <a:sym typeface="DM Sans"/>
            </a:endParaRPr>
          </a:p>
        </p:txBody>
      </p:sp>
      <p:sp>
        <p:nvSpPr>
          <p:cNvPr id="796" name="Google Shape;796;p74"/>
          <p:cNvSpPr txBox="1"/>
          <p:nvPr/>
        </p:nvSpPr>
        <p:spPr>
          <a:xfrm>
            <a:off x="228600" y="28272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− 5 = 12</a:t>
            </a:r>
            <a:endParaRPr sz="2400">
              <a:solidFill>
                <a:schemeClr val="lt1"/>
              </a:solidFill>
              <a:latin typeface="DM Sans"/>
              <a:ea typeface="DM Sans"/>
              <a:cs typeface="DM Sans"/>
              <a:sym typeface="DM Sans"/>
            </a:endParaRPr>
          </a:p>
          <a:p>
            <a:pPr indent="0" lvl="0" marL="0" rtl="0" algn="r">
              <a:spcBef>
                <a:spcPts val="0"/>
              </a:spcBef>
              <a:spcAft>
                <a:spcPts val="0"/>
              </a:spcAft>
              <a:buClr>
                <a:schemeClr val="dk1"/>
              </a:buClr>
              <a:buSzPts val="1100"/>
              <a:buFont typeface="Arial"/>
              <a:buNone/>
            </a:pP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− 5 </a:t>
            </a:r>
            <a:r>
              <a:rPr b="1" lang="en" sz="2400">
                <a:solidFill>
                  <a:schemeClr val="lt1"/>
                </a:solidFill>
                <a:latin typeface="DM Sans"/>
                <a:ea typeface="DM Sans"/>
                <a:cs typeface="DM Sans"/>
                <a:sym typeface="DM Sans"/>
              </a:rPr>
              <a:t>+ 5</a:t>
            </a:r>
            <a:r>
              <a:rPr lang="en" sz="2400">
                <a:solidFill>
                  <a:schemeClr val="lt1"/>
                </a:solidFill>
                <a:latin typeface="DM Sans"/>
                <a:ea typeface="DM Sans"/>
                <a:cs typeface="DM Sans"/>
                <a:sym typeface="DM Sans"/>
              </a:rPr>
              <a:t> = 12 </a:t>
            </a:r>
            <a:r>
              <a:rPr b="1" lang="en" sz="2400">
                <a:solidFill>
                  <a:schemeClr val="lt1"/>
                </a:solidFill>
                <a:latin typeface="DM Sans"/>
                <a:ea typeface="DM Sans"/>
                <a:cs typeface="DM Sans"/>
                <a:sym typeface="DM Sans"/>
              </a:rPr>
              <a:t>+ 5</a:t>
            </a:r>
            <a:endParaRPr b="1" sz="2400">
              <a:solidFill>
                <a:schemeClr val="lt1"/>
              </a:solidFill>
              <a:latin typeface="DM Sans"/>
              <a:ea typeface="DM Sans"/>
              <a:cs typeface="DM Sans"/>
              <a:sym typeface="DM Sans"/>
            </a:endParaRPr>
          </a:p>
          <a:p>
            <a:pPr indent="0" lvl="0" marL="0" rtl="0" algn="r">
              <a:spcBef>
                <a:spcPts val="0"/>
              </a:spcBef>
              <a:spcAft>
                <a:spcPts val="0"/>
              </a:spcAft>
              <a:buClr>
                <a:schemeClr val="dk1"/>
              </a:buClr>
              <a:buSzPts val="1100"/>
              <a:buFont typeface="Arial"/>
              <a:buNone/>
            </a:pP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17</a:t>
            </a:r>
            <a:endParaRPr sz="2400">
              <a:solidFill>
                <a:srgbClr val="FFFFFF"/>
              </a:solidFill>
              <a:latin typeface="DM Sans"/>
              <a:ea typeface="DM Sans"/>
              <a:cs typeface="DM Sans"/>
              <a:sym typeface="DM Sans"/>
            </a:endParaRPr>
          </a:p>
        </p:txBody>
      </p:sp>
      <p:sp>
        <p:nvSpPr>
          <p:cNvPr id="797" name="Google Shape;797;p74"/>
          <p:cNvSpPr txBox="1"/>
          <p:nvPr/>
        </p:nvSpPr>
        <p:spPr>
          <a:xfrm>
            <a:off x="4800600" y="28272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 ÷ 6 = 5</a:t>
            </a:r>
            <a:endParaRPr sz="2400">
              <a:solidFill>
                <a:srgbClr val="FFFFFF"/>
              </a:solidFill>
              <a:latin typeface="DM Sans"/>
              <a:ea typeface="DM Sans"/>
              <a:cs typeface="DM Sans"/>
              <a:sym typeface="DM Sans"/>
            </a:endParaRPr>
          </a:p>
          <a:p>
            <a:pPr indent="0" lvl="0" marL="0" rtl="0" algn="l">
              <a:spcBef>
                <a:spcPts val="0"/>
              </a:spcBef>
              <a:spcAft>
                <a:spcPts val="0"/>
              </a:spcAft>
              <a:buNone/>
            </a:pPr>
            <a:r>
              <a:rPr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 ÷ 6 </a:t>
            </a:r>
            <a:r>
              <a:rPr b="1" lang="en" sz="2400">
                <a:solidFill>
                  <a:srgbClr val="FFFFFF"/>
                </a:solidFill>
                <a:latin typeface="DM Sans"/>
                <a:ea typeface="DM Sans"/>
                <a:cs typeface="DM Sans"/>
                <a:sym typeface="DM Sans"/>
              </a:rPr>
              <a:t>× 6</a:t>
            </a:r>
            <a:r>
              <a:rPr lang="en" sz="2400">
                <a:solidFill>
                  <a:srgbClr val="FFFFFF"/>
                </a:solidFill>
                <a:latin typeface="DM Sans"/>
                <a:ea typeface="DM Sans"/>
                <a:cs typeface="DM Sans"/>
                <a:sym typeface="DM Sans"/>
              </a:rPr>
              <a:t> = 5 </a:t>
            </a:r>
            <a:r>
              <a:rPr b="1" lang="en" sz="2400">
                <a:solidFill>
                  <a:srgbClr val="FFFFFF"/>
                </a:solidFill>
                <a:latin typeface="DM Sans"/>
                <a:ea typeface="DM Sans"/>
                <a:cs typeface="DM Sans"/>
                <a:sym typeface="DM Sans"/>
              </a:rPr>
              <a:t>× 6</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rPr i="1" lang="en" sz="2400">
                <a:solidFill>
                  <a:srgbClr val="FFFFFF"/>
                </a:solidFill>
                <a:latin typeface="DM Sans"/>
                <a:ea typeface="DM Sans"/>
                <a:cs typeface="DM Sans"/>
                <a:sym typeface="DM Sans"/>
              </a:rPr>
              <a:t>x</a:t>
            </a:r>
            <a:r>
              <a:rPr lang="en" sz="2400">
                <a:solidFill>
                  <a:srgbClr val="FFFFFF"/>
                </a:solidFill>
                <a:latin typeface="DM Sans"/>
                <a:ea typeface="DM Sans"/>
                <a:cs typeface="DM Sans"/>
                <a:sym typeface="DM Sans"/>
              </a:rPr>
              <a:t> = 30</a:t>
            </a:r>
            <a:endParaRPr sz="2400">
              <a:solidFill>
                <a:srgbClr val="FFFFFF"/>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800"/>
                                        <p:tgtEl>
                                          <p:spTgt spid="795"/>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800"/>
                                        <p:tgtEl>
                                          <p:spTgt spid="796"/>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800"/>
                                        <p:tgtEl>
                                          <p:spTgt spid="7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801" name="Shape 801"/>
        <p:cNvGrpSpPr/>
        <p:nvPr/>
      </p:nvGrpSpPr>
      <p:grpSpPr>
        <a:xfrm>
          <a:off x="0" y="0"/>
          <a:ext cx="0" cy="0"/>
          <a:chOff x="0" y="0"/>
          <a:chExt cx="0" cy="0"/>
        </a:xfrm>
      </p:grpSpPr>
      <p:sp>
        <p:nvSpPr>
          <p:cNvPr id="802" name="Google Shape;802;p75"/>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803" name="Google Shape;803;p75"/>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4" name="Google Shape;804;p75"/>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805" name="Google Shape;805;p75"/>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Solving Equations</a:t>
            </a:r>
            <a:endParaRPr sz="4800">
              <a:latin typeface="Merriweather"/>
              <a:ea typeface="Merriweather"/>
              <a:cs typeface="Merriweather"/>
              <a:sym typeface="Merriweather"/>
            </a:endParaRPr>
          </a:p>
        </p:txBody>
      </p:sp>
      <p:pic>
        <p:nvPicPr>
          <p:cNvPr id="806" name="Google Shape;806;p75"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807" name="Google Shape;807;p75"/>
          <p:cNvSpPr txBox="1"/>
          <p:nvPr/>
        </p:nvSpPr>
        <p:spPr>
          <a:xfrm>
            <a:off x="228600" y="1490400"/>
            <a:ext cx="8686800" cy="738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chemeClr val="lt1"/>
                </a:solidFill>
                <a:latin typeface="DM Sans"/>
                <a:ea typeface="DM Sans"/>
                <a:cs typeface="DM Sans"/>
                <a:sym typeface="DM Sans"/>
              </a:rPr>
              <a:t>This one requires multiple steps. Going in </a:t>
            </a:r>
            <a:r>
              <a:rPr i="1" lang="en" sz="2400">
                <a:solidFill>
                  <a:schemeClr val="lt1"/>
                </a:solidFill>
                <a:latin typeface="DM Sans"/>
                <a:ea typeface="DM Sans"/>
                <a:cs typeface="DM Sans"/>
                <a:sym typeface="DM Sans"/>
              </a:rPr>
              <a:t>reverse</a:t>
            </a:r>
            <a:r>
              <a:rPr lang="en" sz="2400">
                <a:solidFill>
                  <a:schemeClr val="lt1"/>
                </a:solidFill>
                <a:latin typeface="DM Sans"/>
                <a:ea typeface="DM Sans"/>
                <a:cs typeface="DM Sans"/>
                <a:sym typeface="DM Sans"/>
              </a:rPr>
              <a:t> order of operations usually makes things easier.</a:t>
            </a:r>
            <a:endParaRPr sz="2400">
              <a:solidFill>
                <a:schemeClr val="lt1"/>
              </a:solidFill>
              <a:latin typeface="DM Sans"/>
              <a:ea typeface="DM Sans"/>
              <a:cs typeface="DM Sans"/>
              <a:sym typeface="DM Sans"/>
            </a:endParaRPr>
          </a:p>
        </p:txBody>
      </p:sp>
      <p:sp>
        <p:nvSpPr>
          <p:cNvPr id="808" name="Google Shape;808;p75"/>
          <p:cNvSpPr txBox="1"/>
          <p:nvPr/>
        </p:nvSpPr>
        <p:spPr>
          <a:xfrm>
            <a:off x="228600" y="24579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7</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− 5</a:t>
            </a:r>
            <a:r>
              <a:rPr lang="en" sz="2400">
                <a:solidFill>
                  <a:schemeClr val="lt1"/>
                </a:solidFill>
                <a:latin typeface="DM Sans"/>
                <a:ea typeface="DM Sans"/>
                <a:cs typeface="DM Sans"/>
                <a:sym typeface="DM Sans"/>
              </a:rPr>
              <a:t> </a:t>
            </a:r>
            <a:r>
              <a:rPr b="1" lang="en" sz="2400">
                <a:solidFill>
                  <a:schemeClr val="lt1"/>
                </a:solidFill>
                <a:latin typeface="DM Sans"/>
                <a:ea typeface="DM Sans"/>
                <a:cs typeface="DM Sans"/>
                <a:sym typeface="DM Sans"/>
              </a:rPr>
              <a:t>+ 5</a:t>
            </a:r>
            <a:r>
              <a:rPr lang="en" sz="2400">
                <a:solidFill>
                  <a:schemeClr val="lt1"/>
                </a:solidFill>
                <a:latin typeface="DM Sans"/>
                <a:ea typeface="DM Sans"/>
                <a:cs typeface="DM Sans"/>
                <a:sym typeface="DM Sans"/>
              </a:rPr>
              <a:t> = −19 </a:t>
            </a:r>
            <a:r>
              <a:rPr b="1" lang="en" sz="2400">
                <a:solidFill>
                  <a:schemeClr val="lt1"/>
                </a:solidFill>
                <a:latin typeface="DM Sans"/>
                <a:ea typeface="DM Sans"/>
                <a:cs typeface="DM Sans"/>
                <a:sym typeface="DM Sans"/>
              </a:rPr>
              <a:t>+ 5</a:t>
            </a:r>
            <a:endParaRPr b="1" sz="2400">
              <a:solidFill>
                <a:schemeClr val="lt1"/>
              </a:solidFill>
              <a:latin typeface="DM Sans"/>
              <a:ea typeface="DM Sans"/>
              <a:cs typeface="DM Sans"/>
              <a:sym typeface="DM Sans"/>
            </a:endParaRPr>
          </a:p>
          <a:p>
            <a:pPr indent="0" lvl="0" marL="0" rtl="0" algn="r">
              <a:spcBef>
                <a:spcPts val="0"/>
              </a:spcBef>
              <a:spcAft>
                <a:spcPts val="0"/>
              </a:spcAft>
              <a:buNone/>
            </a:pPr>
            <a:r>
              <a:rPr lang="en" sz="2400">
                <a:solidFill>
                  <a:schemeClr val="lt1"/>
                </a:solidFill>
                <a:latin typeface="DM Sans"/>
                <a:ea typeface="DM Sans"/>
                <a:cs typeface="DM Sans"/>
                <a:sym typeface="DM Sans"/>
              </a:rPr>
              <a:t>7</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a:t>
            </a:r>
            <a:r>
              <a:rPr b="1" lang="en" sz="2400">
                <a:solidFill>
                  <a:schemeClr val="lt1"/>
                </a:solidFill>
                <a:latin typeface="DM Sans"/>
                <a:ea typeface="DM Sans"/>
                <a:cs typeface="DM Sans"/>
                <a:sym typeface="DM Sans"/>
              </a:rPr>
              <a:t>÷ 7</a:t>
            </a:r>
            <a:r>
              <a:rPr lang="en" sz="2400">
                <a:solidFill>
                  <a:schemeClr val="lt1"/>
                </a:solidFill>
                <a:latin typeface="DM Sans"/>
                <a:ea typeface="DM Sans"/>
                <a:cs typeface="DM Sans"/>
                <a:sym typeface="DM Sans"/>
              </a:rPr>
              <a:t> = −14 </a:t>
            </a:r>
            <a:r>
              <a:rPr b="1" lang="en" sz="2400">
                <a:solidFill>
                  <a:schemeClr val="lt1"/>
                </a:solidFill>
                <a:latin typeface="DM Sans"/>
                <a:ea typeface="DM Sans"/>
                <a:cs typeface="DM Sans"/>
                <a:sym typeface="DM Sans"/>
              </a:rPr>
              <a:t>÷ 7</a:t>
            </a:r>
            <a:endParaRPr b="1" sz="2400">
              <a:solidFill>
                <a:schemeClr val="lt1"/>
              </a:solidFill>
              <a:latin typeface="DM Sans"/>
              <a:ea typeface="DM Sans"/>
              <a:cs typeface="DM Sans"/>
              <a:sym typeface="DM Sans"/>
            </a:endParaRPr>
          </a:p>
          <a:p>
            <a:pPr indent="0" lvl="0" marL="0" rtl="0" algn="r">
              <a:spcBef>
                <a:spcPts val="0"/>
              </a:spcBef>
              <a:spcAft>
                <a:spcPts val="0"/>
              </a:spcAft>
              <a:buNone/>
            </a:pP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−2</a:t>
            </a:r>
            <a:endParaRPr sz="2400">
              <a:solidFill>
                <a:schemeClr val="lt1"/>
              </a:solidFill>
              <a:latin typeface="DM Sans"/>
              <a:ea typeface="DM Sans"/>
              <a:cs typeface="DM Sans"/>
              <a:sym typeface="DM Sans"/>
            </a:endParaRPr>
          </a:p>
        </p:txBody>
      </p:sp>
      <p:sp>
        <p:nvSpPr>
          <p:cNvPr id="809" name="Google Shape;809;p75"/>
          <p:cNvSpPr txBox="1"/>
          <p:nvPr/>
        </p:nvSpPr>
        <p:spPr>
          <a:xfrm>
            <a:off x="4800600" y="24579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a:t>
            </a:r>
            <a:r>
              <a:rPr lang="en" sz="2400">
                <a:solidFill>
                  <a:schemeClr val="lt1"/>
                </a:solidFill>
                <a:latin typeface="DM Sans"/>
                <a:ea typeface="DM Sans"/>
                <a:cs typeface="DM Sans"/>
                <a:sym typeface="DM Sans"/>
              </a:rPr>
              <a:t>7</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− 5) </a:t>
            </a:r>
            <a:r>
              <a:rPr b="1" lang="en" sz="2400">
                <a:solidFill>
                  <a:schemeClr val="lt1"/>
                </a:solidFill>
                <a:latin typeface="DM Sans"/>
                <a:ea typeface="DM Sans"/>
                <a:cs typeface="DM Sans"/>
                <a:sym typeface="DM Sans"/>
              </a:rPr>
              <a:t>÷ 7</a:t>
            </a:r>
            <a:r>
              <a:rPr lang="en" sz="2400">
                <a:solidFill>
                  <a:schemeClr val="lt1"/>
                </a:solidFill>
                <a:latin typeface="DM Sans"/>
                <a:ea typeface="DM Sans"/>
                <a:cs typeface="DM Sans"/>
                <a:sym typeface="DM Sans"/>
              </a:rPr>
              <a:t> = −19 </a:t>
            </a:r>
            <a:r>
              <a:rPr b="1" lang="en" sz="2400">
                <a:solidFill>
                  <a:schemeClr val="lt1"/>
                </a:solidFill>
                <a:latin typeface="DM Sans"/>
                <a:ea typeface="DM Sans"/>
                <a:cs typeface="DM Sans"/>
                <a:sym typeface="DM Sans"/>
              </a:rPr>
              <a:t>÷ 7</a:t>
            </a:r>
            <a:endParaRPr b="1" sz="2400">
              <a:solidFill>
                <a:schemeClr val="lt1"/>
              </a:solidFill>
              <a:latin typeface="DM Sans"/>
              <a:ea typeface="DM Sans"/>
              <a:cs typeface="DM Sans"/>
              <a:sym typeface="DM Sans"/>
            </a:endParaRPr>
          </a:p>
          <a:p>
            <a:pPr indent="0" lvl="0" marL="0" rtl="0" algn="l">
              <a:spcBef>
                <a:spcPts val="0"/>
              </a:spcBef>
              <a:spcAft>
                <a:spcPts val="0"/>
              </a:spcAft>
              <a:buNone/>
            </a:pP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− 5⁄7 </a:t>
            </a:r>
            <a:r>
              <a:rPr b="1" lang="en" sz="2400">
                <a:solidFill>
                  <a:schemeClr val="lt1"/>
                </a:solidFill>
                <a:latin typeface="DM Sans"/>
                <a:ea typeface="DM Sans"/>
                <a:cs typeface="DM Sans"/>
                <a:sym typeface="DM Sans"/>
              </a:rPr>
              <a:t>+ 5⁄7</a:t>
            </a:r>
            <a:r>
              <a:rPr lang="en" sz="2400">
                <a:solidFill>
                  <a:schemeClr val="lt1"/>
                </a:solidFill>
                <a:latin typeface="DM Sans"/>
                <a:ea typeface="DM Sans"/>
                <a:cs typeface="DM Sans"/>
                <a:sym typeface="DM Sans"/>
              </a:rPr>
              <a:t> = −19⁄7 </a:t>
            </a:r>
            <a:r>
              <a:rPr b="1" lang="en" sz="2400">
                <a:solidFill>
                  <a:schemeClr val="lt1"/>
                </a:solidFill>
                <a:latin typeface="DM Sans"/>
                <a:ea typeface="DM Sans"/>
                <a:cs typeface="DM Sans"/>
                <a:sym typeface="DM Sans"/>
              </a:rPr>
              <a:t>+ 5⁄7</a:t>
            </a:r>
            <a:endParaRPr b="1" sz="24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−2</a:t>
            </a:r>
            <a:endParaRPr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800"/>
                                        <p:tgtEl>
                                          <p:spTgt spid="807"/>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800"/>
                                        <p:tgtEl>
                                          <p:spTgt spid="808"/>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800"/>
                                        <p:tgtEl>
                                          <p:spTgt spid="8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813" name="Shape 813"/>
        <p:cNvGrpSpPr/>
        <p:nvPr/>
      </p:nvGrpSpPr>
      <p:grpSpPr>
        <a:xfrm>
          <a:off x="0" y="0"/>
          <a:ext cx="0" cy="0"/>
          <a:chOff x="0" y="0"/>
          <a:chExt cx="0" cy="0"/>
        </a:xfrm>
      </p:grpSpPr>
      <p:sp>
        <p:nvSpPr>
          <p:cNvPr id="814" name="Google Shape;814;p76"/>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815" name="Google Shape;815;p76"/>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6" name="Google Shape;816;p76"/>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817" name="Google Shape;817;p76"/>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Solving Equations</a:t>
            </a:r>
            <a:endParaRPr sz="4800">
              <a:latin typeface="Merriweather"/>
              <a:ea typeface="Merriweather"/>
              <a:cs typeface="Merriweather"/>
              <a:sym typeface="Merriweather"/>
            </a:endParaRPr>
          </a:p>
        </p:txBody>
      </p:sp>
      <p:pic>
        <p:nvPicPr>
          <p:cNvPr id="818" name="Google Shape;818;p76"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819" name="Google Shape;819;p76"/>
          <p:cNvSpPr txBox="1"/>
          <p:nvPr/>
        </p:nvSpPr>
        <p:spPr>
          <a:xfrm>
            <a:off x="228600" y="1490400"/>
            <a:ext cx="8686800" cy="268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chemeClr val="lt1"/>
                </a:solidFill>
                <a:latin typeface="DM Sans"/>
                <a:ea typeface="DM Sans"/>
                <a:cs typeface="DM Sans"/>
                <a:sym typeface="DM Sans"/>
              </a:rPr>
              <a:t>Here, you can use the distributive property and combining like terms.</a:t>
            </a:r>
            <a:endParaRPr sz="2400">
              <a:solidFill>
                <a:schemeClr val="lt1"/>
              </a:solidFill>
              <a:latin typeface="DM Sans"/>
              <a:ea typeface="DM Sans"/>
              <a:cs typeface="DM Sans"/>
              <a:sym typeface="DM Sans"/>
            </a:endParaRPr>
          </a:p>
          <a:p>
            <a:pPr indent="0" lvl="0" marL="0" rtl="0" algn="ctr">
              <a:spcBef>
                <a:spcPts val="0"/>
              </a:spcBef>
              <a:spcAft>
                <a:spcPts val="0"/>
              </a:spcAft>
              <a:buNone/>
            </a:pPr>
            <a:r>
              <a:t/>
            </a:r>
            <a:endParaRPr sz="800">
              <a:solidFill>
                <a:schemeClr val="lt1"/>
              </a:solidFill>
              <a:latin typeface="DM Sans"/>
              <a:ea typeface="DM Sans"/>
              <a:cs typeface="DM Sans"/>
              <a:sym typeface="DM Sans"/>
            </a:endParaRPr>
          </a:p>
          <a:p>
            <a:pPr indent="0" lvl="0" marL="0" rtl="0" algn="ctr">
              <a:spcBef>
                <a:spcPts val="0"/>
              </a:spcBef>
              <a:spcAft>
                <a:spcPts val="0"/>
              </a:spcAft>
              <a:buNone/>
            </a:pPr>
            <a:r>
              <a:rPr lang="en" sz="2400">
                <a:solidFill>
                  <a:schemeClr val="lt1"/>
                </a:solidFill>
                <a:latin typeface="DM Sans"/>
                <a:ea typeface="DM Sans"/>
                <a:cs typeface="DM Sans"/>
                <a:sym typeface="DM Sans"/>
              </a:rPr>
              <a:t>−(6</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+ 5) − 3</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−104</a:t>
            </a:r>
            <a:endParaRPr sz="2400">
              <a:solidFill>
                <a:schemeClr val="lt1"/>
              </a:solidFill>
              <a:latin typeface="DM Sans"/>
              <a:ea typeface="DM Sans"/>
              <a:cs typeface="DM Sans"/>
              <a:sym typeface="DM Sans"/>
            </a:endParaRPr>
          </a:p>
          <a:p>
            <a:pPr indent="0" lvl="0" marL="0" rtl="0" algn="ctr">
              <a:spcBef>
                <a:spcPts val="0"/>
              </a:spcBef>
              <a:spcAft>
                <a:spcPts val="0"/>
              </a:spcAft>
              <a:buNone/>
            </a:pPr>
            <a:r>
              <a:rPr lang="en" sz="2400">
                <a:solidFill>
                  <a:schemeClr val="lt1"/>
                </a:solidFill>
                <a:latin typeface="DM Sans"/>
                <a:ea typeface="DM Sans"/>
                <a:cs typeface="DM Sans"/>
                <a:sym typeface="DM Sans"/>
              </a:rPr>
              <a:t>−6</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− 5 − 3</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−104</a:t>
            </a:r>
            <a:endParaRPr sz="2400">
              <a:solidFill>
                <a:schemeClr val="lt1"/>
              </a:solidFill>
              <a:latin typeface="DM Sans"/>
              <a:ea typeface="DM Sans"/>
              <a:cs typeface="DM Sans"/>
              <a:sym typeface="DM Sans"/>
            </a:endParaRPr>
          </a:p>
          <a:p>
            <a:pPr indent="0" lvl="0" marL="0" rtl="0" algn="ctr">
              <a:spcBef>
                <a:spcPts val="0"/>
              </a:spcBef>
              <a:spcAft>
                <a:spcPts val="0"/>
              </a:spcAft>
              <a:buNone/>
            </a:pPr>
            <a:r>
              <a:rPr lang="en" sz="2400">
                <a:solidFill>
                  <a:schemeClr val="lt1"/>
                </a:solidFill>
                <a:latin typeface="DM Sans"/>
                <a:ea typeface="DM Sans"/>
                <a:cs typeface="DM Sans"/>
                <a:sym typeface="DM Sans"/>
              </a:rPr>
              <a:t>−9</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− 5 = −104</a:t>
            </a:r>
            <a:endParaRPr sz="2400">
              <a:solidFill>
                <a:schemeClr val="lt1"/>
              </a:solidFill>
              <a:latin typeface="DM Sans"/>
              <a:ea typeface="DM Sans"/>
              <a:cs typeface="DM Sans"/>
              <a:sym typeface="DM Sans"/>
            </a:endParaRPr>
          </a:p>
          <a:p>
            <a:pPr indent="0" lvl="0" marL="0" rtl="0" algn="ctr">
              <a:spcBef>
                <a:spcPts val="0"/>
              </a:spcBef>
              <a:spcAft>
                <a:spcPts val="0"/>
              </a:spcAft>
              <a:buNone/>
            </a:pPr>
            <a:r>
              <a:rPr lang="en" sz="2400">
                <a:solidFill>
                  <a:schemeClr val="lt1"/>
                </a:solidFill>
                <a:latin typeface="DM Sans"/>
                <a:ea typeface="DM Sans"/>
                <a:cs typeface="DM Sans"/>
                <a:sym typeface="DM Sans"/>
              </a:rPr>
              <a:t>−9</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−99</a:t>
            </a:r>
            <a:endParaRPr sz="2400">
              <a:solidFill>
                <a:schemeClr val="lt1"/>
              </a:solidFill>
              <a:latin typeface="DM Sans"/>
              <a:ea typeface="DM Sans"/>
              <a:cs typeface="DM Sans"/>
              <a:sym typeface="DM Sans"/>
            </a:endParaRPr>
          </a:p>
          <a:p>
            <a:pPr indent="0" lvl="0" marL="0" rtl="0" algn="ctr">
              <a:spcBef>
                <a:spcPts val="0"/>
              </a:spcBef>
              <a:spcAft>
                <a:spcPts val="0"/>
              </a:spcAft>
              <a:buNone/>
            </a:pP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11</a:t>
            </a:r>
            <a:endParaRPr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19">
                                            <p:txEl>
                                              <p:pRg end="0" st="0"/>
                                            </p:txEl>
                                          </p:spTgt>
                                        </p:tgtEl>
                                        <p:attrNameLst>
                                          <p:attrName>style.visibility</p:attrName>
                                        </p:attrNameLst>
                                      </p:cBhvr>
                                      <p:to>
                                        <p:strVal val="visible"/>
                                      </p:to>
                                    </p:set>
                                    <p:animEffect filter="fade" transition="in">
                                      <p:cBhvr>
                                        <p:cTn dur="800"/>
                                        <p:tgtEl>
                                          <p:spTgt spid="819">
                                            <p:txEl>
                                              <p:pRg end="0" st="0"/>
                                            </p:txEl>
                                          </p:spTgt>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819">
                                            <p:txEl>
                                              <p:pRg end="1" st="1"/>
                                            </p:txEl>
                                          </p:spTgt>
                                        </p:tgtEl>
                                        <p:attrNameLst>
                                          <p:attrName>style.visibility</p:attrName>
                                        </p:attrNameLst>
                                      </p:cBhvr>
                                      <p:to>
                                        <p:strVal val="visible"/>
                                      </p:to>
                                    </p:set>
                                    <p:animEffect filter="fade" transition="in">
                                      <p:cBhvr>
                                        <p:cTn dur="800"/>
                                        <p:tgtEl>
                                          <p:spTgt spid="819">
                                            <p:txEl>
                                              <p:pRg end="1" st="1"/>
                                            </p:txEl>
                                          </p:spTgt>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819">
                                            <p:txEl>
                                              <p:pRg end="2" st="2"/>
                                            </p:txEl>
                                          </p:spTgt>
                                        </p:tgtEl>
                                        <p:attrNameLst>
                                          <p:attrName>style.visibility</p:attrName>
                                        </p:attrNameLst>
                                      </p:cBhvr>
                                      <p:to>
                                        <p:strVal val="visible"/>
                                      </p:to>
                                    </p:set>
                                    <p:animEffect filter="fade" transition="in">
                                      <p:cBhvr>
                                        <p:cTn dur="800"/>
                                        <p:tgtEl>
                                          <p:spTgt spid="819">
                                            <p:txEl>
                                              <p:pRg end="2" st="2"/>
                                            </p:txEl>
                                          </p:spTgt>
                                        </p:tgtEl>
                                      </p:cBhvr>
                                    </p:animEffect>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819">
                                            <p:txEl>
                                              <p:pRg end="3" st="3"/>
                                            </p:txEl>
                                          </p:spTgt>
                                        </p:tgtEl>
                                        <p:attrNameLst>
                                          <p:attrName>style.visibility</p:attrName>
                                        </p:attrNameLst>
                                      </p:cBhvr>
                                      <p:to>
                                        <p:strVal val="visible"/>
                                      </p:to>
                                    </p:set>
                                    <p:animEffect filter="fade" transition="in">
                                      <p:cBhvr>
                                        <p:cTn dur="800"/>
                                        <p:tgtEl>
                                          <p:spTgt spid="819">
                                            <p:txEl>
                                              <p:pRg end="3" st="3"/>
                                            </p:txEl>
                                          </p:spTgt>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819">
                                            <p:txEl>
                                              <p:pRg end="4" st="4"/>
                                            </p:txEl>
                                          </p:spTgt>
                                        </p:tgtEl>
                                        <p:attrNameLst>
                                          <p:attrName>style.visibility</p:attrName>
                                        </p:attrNameLst>
                                      </p:cBhvr>
                                      <p:to>
                                        <p:strVal val="visible"/>
                                      </p:to>
                                    </p:set>
                                    <p:animEffect filter="fade" transition="in">
                                      <p:cBhvr>
                                        <p:cTn dur="800"/>
                                        <p:tgtEl>
                                          <p:spTgt spid="819">
                                            <p:txEl>
                                              <p:pRg end="4" st="4"/>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19">
                                            <p:txEl>
                                              <p:pRg end="5" st="5"/>
                                            </p:txEl>
                                          </p:spTgt>
                                        </p:tgtEl>
                                        <p:attrNameLst>
                                          <p:attrName>style.visibility</p:attrName>
                                        </p:attrNameLst>
                                      </p:cBhvr>
                                      <p:to>
                                        <p:strVal val="visible"/>
                                      </p:to>
                                    </p:set>
                                    <p:animEffect filter="fade" transition="in">
                                      <p:cBhvr>
                                        <p:cTn dur="800"/>
                                        <p:tgtEl>
                                          <p:spTgt spid="819">
                                            <p:txEl>
                                              <p:pRg end="5" st="5"/>
                                            </p:txEl>
                                          </p:spTgt>
                                        </p:tgtEl>
                                      </p:cBhvr>
                                    </p:animEffect>
                                  </p:childTnLst>
                                </p:cTn>
                              </p:par>
                            </p:childTnLst>
                          </p:cTn>
                        </p:par>
                        <p:par>
                          <p:cTn fill="hold">
                            <p:stCondLst>
                              <p:cond delay="4800"/>
                            </p:stCondLst>
                            <p:childTnLst>
                              <p:par>
                                <p:cTn fill="hold" nodeType="afterEffect" presetClass="entr" presetID="10" presetSubtype="0">
                                  <p:stCondLst>
                                    <p:cond delay="0"/>
                                  </p:stCondLst>
                                  <p:childTnLst>
                                    <p:set>
                                      <p:cBhvr>
                                        <p:cTn dur="1" fill="hold">
                                          <p:stCondLst>
                                            <p:cond delay="0"/>
                                          </p:stCondLst>
                                        </p:cTn>
                                        <p:tgtEl>
                                          <p:spTgt spid="819">
                                            <p:txEl>
                                              <p:pRg end="6" st="6"/>
                                            </p:txEl>
                                          </p:spTgt>
                                        </p:tgtEl>
                                        <p:attrNameLst>
                                          <p:attrName>style.visibility</p:attrName>
                                        </p:attrNameLst>
                                      </p:cBhvr>
                                      <p:to>
                                        <p:strVal val="visible"/>
                                      </p:to>
                                    </p:set>
                                    <p:animEffect filter="fade" transition="in">
                                      <p:cBhvr>
                                        <p:cTn dur="800"/>
                                        <p:tgtEl>
                                          <p:spTgt spid="81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823" name="Shape 823"/>
        <p:cNvGrpSpPr/>
        <p:nvPr/>
      </p:nvGrpSpPr>
      <p:grpSpPr>
        <a:xfrm>
          <a:off x="0" y="0"/>
          <a:ext cx="0" cy="0"/>
          <a:chOff x="0" y="0"/>
          <a:chExt cx="0" cy="0"/>
        </a:xfrm>
      </p:grpSpPr>
      <p:sp>
        <p:nvSpPr>
          <p:cNvPr id="824" name="Google Shape;824;p77"/>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825" name="Google Shape;825;p77"/>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6" name="Google Shape;826;p77"/>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827" name="Google Shape;827;p77"/>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Solving Equations</a:t>
            </a:r>
            <a:endParaRPr sz="4800">
              <a:latin typeface="Merriweather"/>
              <a:ea typeface="Merriweather"/>
              <a:cs typeface="Merriweather"/>
              <a:sym typeface="Merriweather"/>
            </a:endParaRPr>
          </a:p>
        </p:txBody>
      </p:sp>
      <p:pic>
        <p:nvPicPr>
          <p:cNvPr id="828" name="Google Shape;828;p77"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829" name="Google Shape;829;p77"/>
          <p:cNvSpPr txBox="1"/>
          <p:nvPr/>
        </p:nvSpPr>
        <p:spPr>
          <a:xfrm>
            <a:off x="228600" y="1302288"/>
            <a:ext cx="8686800" cy="731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chemeClr val="lt1"/>
                </a:solidFill>
                <a:latin typeface="DM Sans"/>
                <a:ea typeface="DM Sans"/>
                <a:cs typeface="DM Sans"/>
                <a:sym typeface="DM Sans"/>
              </a:rPr>
              <a:t>Let’s check our answers via substitution!</a:t>
            </a:r>
            <a:endParaRPr sz="2400">
              <a:solidFill>
                <a:schemeClr val="lt1"/>
              </a:solidFill>
              <a:latin typeface="DM Sans"/>
              <a:ea typeface="DM Sans"/>
              <a:cs typeface="DM Sans"/>
              <a:sym typeface="DM Sans"/>
            </a:endParaRPr>
          </a:p>
          <a:p>
            <a:pPr indent="0" lvl="0" marL="0" rtl="0" algn="ctr">
              <a:spcBef>
                <a:spcPts val="0"/>
              </a:spcBef>
              <a:spcAft>
                <a:spcPts val="0"/>
              </a:spcAft>
              <a:buNone/>
            </a:pPr>
            <a:r>
              <a:rPr lang="en" sz="2400">
                <a:solidFill>
                  <a:schemeClr val="lt1"/>
                </a:solidFill>
                <a:latin typeface="DM Sans"/>
                <a:ea typeface="DM Sans"/>
                <a:cs typeface="DM Sans"/>
                <a:sym typeface="DM Sans"/>
              </a:rPr>
              <a:t>−(6</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+ 5) − 3</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−104</a:t>
            </a:r>
            <a:endParaRPr sz="2400">
              <a:solidFill>
                <a:schemeClr val="lt1"/>
              </a:solidFill>
              <a:latin typeface="DM Sans"/>
              <a:ea typeface="DM Sans"/>
              <a:cs typeface="DM Sans"/>
              <a:sym typeface="DM Sans"/>
            </a:endParaRPr>
          </a:p>
        </p:txBody>
      </p:sp>
      <p:sp>
        <p:nvSpPr>
          <p:cNvPr id="830" name="Google Shape;830;p77"/>
          <p:cNvSpPr txBox="1"/>
          <p:nvPr/>
        </p:nvSpPr>
        <p:spPr>
          <a:xfrm>
            <a:off x="228600" y="2269788"/>
            <a:ext cx="4114800" cy="1827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Amy’s answer: </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11</a:t>
            </a:r>
            <a:endParaRPr sz="2400">
              <a:solidFill>
                <a:schemeClr val="lt1"/>
              </a:solidFill>
              <a:latin typeface="DM Sans"/>
              <a:ea typeface="DM Sans"/>
              <a:cs typeface="DM Sans"/>
              <a:sym typeface="DM Sans"/>
            </a:endParaRPr>
          </a:p>
          <a:p>
            <a:pPr indent="0" lvl="0" marL="0" rtl="0" algn="r">
              <a:spcBef>
                <a:spcPts val="0"/>
              </a:spcBef>
              <a:spcAft>
                <a:spcPts val="0"/>
              </a:spcAft>
              <a:buNone/>
            </a:pPr>
            <a:r>
              <a:rPr lang="en" sz="2400">
                <a:solidFill>
                  <a:schemeClr val="lt1"/>
                </a:solidFill>
                <a:latin typeface="DM Sans"/>
                <a:ea typeface="DM Sans"/>
                <a:cs typeface="DM Sans"/>
                <a:sym typeface="DM Sans"/>
              </a:rPr>
              <a:t>−(6</a:t>
            </a:r>
            <a:r>
              <a:rPr b="1" lang="en" sz="2400">
                <a:solidFill>
                  <a:schemeClr val="lt1"/>
                </a:solidFill>
                <a:latin typeface="DM Sans"/>
                <a:ea typeface="DM Sans"/>
                <a:cs typeface="DM Sans"/>
                <a:sym typeface="DM Sans"/>
              </a:rPr>
              <a:t>(11)</a:t>
            </a:r>
            <a:r>
              <a:rPr lang="en" sz="2400">
                <a:solidFill>
                  <a:schemeClr val="lt1"/>
                </a:solidFill>
                <a:latin typeface="DM Sans"/>
                <a:ea typeface="DM Sans"/>
                <a:cs typeface="DM Sans"/>
                <a:sym typeface="DM Sans"/>
              </a:rPr>
              <a:t> + 5) − 3</a:t>
            </a:r>
            <a:r>
              <a:rPr b="1" lang="en" sz="2400">
                <a:solidFill>
                  <a:schemeClr val="lt1"/>
                </a:solidFill>
                <a:latin typeface="DM Sans"/>
                <a:ea typeface="DM Sans"/>
                <a:cs typeface="DM Sans"/>
                <a:sym typeface="DM Sans"/>
              </a:rPr>
              <a:t>(11)</a:t>
            </a:r>
            <a:r>
              <a:rPr lang="en" sz="2400">
                <a:solidFill>
                  <a:schemeClr val="lt1"/>
                </a:solidFill>
                <a:latin typeface="DM Sans"/>
                <a:ea typeface="DM Sans"/>
                <a:cs typeface="DM Sans"/>
                <a:sym typeface="DM Sans"/>
              </a:rPr>
              <a:t> = −104</a:t>
            </a:r>
            <a:endParaRPr sz="2400">
              <a:solidFill>
                <a:schemeClr val="lt1"/>
              </a:solidFill>
              <a:latin typeface="DM Sans"/>
              <a:ea typeface="DM Sans"/>
              <a:cs typeface="DM Sans"/>
              <a:sym typeface="DM Sans"/>
            </a:endParaRPr>
          </a:p>
          <a:p>
            <a:pPr indent="0" lvl="0" marL="0" rtl="0" algn="r">
              <a:spcBef>
                <a:spcPts val="0"/>
              </a:spcBef>
              <a:spcAft>
                <a:spcPts val="0"/>
              </a:spcAft>
              <a:buNone/>
            </a:pPr>
            <a:r>
              <a:rPr lang="en" sz="2400">
                <a:solidFill>
                  <a:schemeClr val="lt1"/>
                </a:solidFill>
                <a:latin typeface="DM Sans"/>
                <a:ea typeface="DM Sans"/>
                <a:cs typeface="DM Sans"/>
                <a:sym typeface="DM Sans"/>
              </a:rPr>
              <a:t>−(66 + 5) − 33 = −104</a:t>
            </a:r>
            <a:endParaRPr sz="2400">
              <a:solidFill>
                <a:schemeClr val="lt1"/>
              </a:solidFill>
              <a:latin typeface="DM Sans"/>
              <a:ea typeface="DM Sans"/>
              <a:cs typeface="DM Sans"/>
              <a:sym typeface="DM Sans"/>
            </a:endParaRPr>
          </a:p>
          <a:p>
            <a:pPr indent="0" lvl="0" marL="0" rtl="0" algn="r">
              <a:spcBef>
                <a:spcPts val="0"/>
              </a:spcBef>
              <a:spcAft>
                <a:spcPts val="0"/>
              </a:spcAft>
              <a:buNone/>
            </a:pPr>
            <a:r>
              <a:rPr lang="en" sz="2400">
                <a:solidFill>
                  <a:schemeClr val="lt1"/>
                </a:solidFill>
                <a:latin typeface="DM Sans"/>
                <a:ea typeface="DM Sans"/>
                <a:cs typeface="DM Sans"/>
                <a:sym typeface="DM Sans"/>
              </a:rPr>
              <a:t>−71 − 33 = −104</a:t>
            </a:r>
            <a:endParaRPr sz="2400">
              <a:solidFill>
                <a:schemeClr val="lt1"/>
              </a:solidFill>
              <a:latin typeface="DM Sans"/>
              <a:ea typeface="DM Sans"/>
              <a:cs typeface="DM Sans"/>
              <a:sym typeface="DM Sans"/>
            </a:endParaRPr>
          </a:p>
          <a:p>
            <a:pPr indent="0" lvl="0" marL="0" rtl="0" algn="r">
              <a:spcBef>
                <a:spcPts val="0"/>
              </a:spcBef>
              <a:spcAft>
                <a:spcPts val="0"/>
              </a:spcAft>
              <a:buNone/>
            </a:pPr>
            <a:r>
              <a:rPr i="1" lang="en" sz="2400">
                <a:solidFill>
                  <a:schemeClr val="lt1"/>
                </a:solidFill>
                <a:latin typeface="DM Sans"/>
                <a:ea typeface="DM Sans"/>
                <a:cs typeface="DM Sans"/>
                <a:sym typeface="DM Sans"/>
              </a:rPr>
              <a:t>Correct!</a:t>
            </a:r>
            <a:endParaRPr i="1" sz="2400">
              <a:solidFill>
                <a:schemeClr val="lt1"/>
              </a:solidFill>
              <a:latin typeface="DM Sans"/>
              <a:ea typeface="DM Sans"/>
              <a:cs typeface="DM Sans"/>
              <a:sym typeface="DM Sans"/>
            </a:endParaRPr>
          </a:p>
        </p:txBody>
      </p:sp>
      <p:sp>
        <p:nvSpPr>
          <p:cNvPr id="831" name="Google Shape;831;p77"/>
          <p:cNvSpPr txBox="1"/>
          <p:nvPr/>
        </p:nvSpPr>
        <p:spPr>
          <a:xfrm>
            <a:off x="4800600" y="2269788"/>
            <a:ext cx="4114800" cy="1827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Ben’s answer: </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−11</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−(6</a:t>
            </a:r>
            <a:r>
              <a:rPr b="1" lang="en" sz="2400">
                <a:solidFill>
                  <a:schemeClr val="lt1"/>
                </a:solidFill>
                <a:latin typeface="DM Sans"/>
                <a:ea typeface="DM Sans"/>
                <a:cs typeface="DM Sans"/>
                <a:sym typeface="DM Sans"/>
              </a:rPr>
              <a:t>(−11)</a:t>
            </a:r>
            <a:r>
              <a:rPr lang="en" sz="2400">
                <a:solidFill>
                  <a:schemeClr val="lt1"/>
                </a:solidFill>
                <a:latin typeface="DM Sans"/>
                <a:ea typeface="DM Sans"/>
                <a:cs typeface="DM Sans"/>
                <a:sym typeface="DM Sans"/>
              </a:rPr>
              <a:t> + 5) − 3</a:t>
            </a:r>
            <a:r>
              <a:rPr b="1" lang="en" sz="2400">
                <a:solidFill>
                  <a:schemeClr val="lt1"/>
                </a:solidFill>
                <a:latin typeface="DM Sans"/>
                <a:ea typeface="DM Sans"/>
                <a:cs typeface="DM Sans"/>
                <a:sym typeface="DM Sans"/>
              </a:rPr>
              <a:t>(−11)</a:t>
            </a:r>
            <a:r>
              <a:rPr lang="en" sz="2400">
                <a:solidFill>
                  <a:schemeClr val="lt1"/>
                </a:solidFill>
                <a:latin typeface="DM Sans"/>
                <a:ea typeface="DM Sans"/>
                <a:cs typeface="DM Sans"/>
                <a:sym typeface="DM Sans"/>
              </a:rPr>
              <a:t> = −104</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−(−66 + 5) + 33 = −104</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61 + 33 = −104</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i="1" lang="en" sz="2400">
                <a:solidFill>
                  <a:schemeClr val="lt1"/>
                </a:solidFill>
                <a:latin typeface="DM Sans"/>
                <a:ea typeface="DM Sans"/>
                <a:cs typeface="DM Sans"/>
                <a:sym typeface="DM Sans"/>
              </a:rPr>
              <a:t>Something went wrong.</a:t>
            </a:r>
            <a:endParaRPr i="1"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800"/>
                                        <p:tgtEl>
                                          <p:spTgt spid="829"/>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800"/>
                                        <p:tgtEl>
                                          <p:spTgt spid="830"/>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800"/>
                                        <p:tgtEl>
                                          <p:spTgt spid="8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835" name="Shape 835"/>
        <p:cNvGrpSpPr/>
        <p:nvPr/>
      </p:nvGrpSpPr>
      <p:grpSpPr>
        <a:xfrm>
          <a:off x="0" y="0"/>
          <a:ext cx="0" cy="0"/>
          <a:chOff x="0" y="0"/>
          <a:chExt cx="0" cy="0"/>
        </a:xfrm>
      </p:grpSpPr>
      <p:sp>
        <p:nvSpPr>
          <p:cNvPr id="836" name="Google Shape;836;p78"/>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837" name="Google Shape;837;p78"/>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8" name="Google Shape;838;p78"/>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839" name="Google Shape;839;p78"/>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Solving Inequalities</a:t>
            </a:r>
            <a:endParaRPr sz="4800">
              <a:latin typeface="Merriweather"/>
              <a:ea typeface="Merriweather"/>
              <a:cs typeface="Merriweather"/>
              <a:sym typeface="Merriweather"/>
            </a:endParaRPr>
          </a:p>
        </p:txBody>
      </p:sp>
      <p:pic>
        <p:nvPicPr>
          <p:cNvPr id="840" name="Google Shape;840;p78"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841" name="Google Shape;841;p78"/>
          <p:cNvSpPr txBox="1"/>
          <p:nvPr/>
        </p:nvSpPr>
        <p:spPr>
          <a:xfrm>
            <a:off x="228600" y="1490400"/>
            <a:ext cx="8686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chemeClr val="lt1"/>
                </a:solidFill>
                <a:latin typeface="DM Sans"/>
                <a:ea typeface="DM Sans"/>
                <a:cs typeface="DM Sans"/>
                <a:sym typeface="DM Sans"/>
              </a:rPr>
              <a:t>An </a:t>
            </a:r>
            <a:r>
              <a:rPr b="1" lang="en" sz="2400">
                <a:solidFill>
                  <a:schemeClr val="lt1"/>
                </a:solidFill>
                <a:latin typeface="DM Sans"/>
                <a:ea typeface="DM Sans"/>
                <a:cs typeface="DM Sans"/>
                <a:sym typeface="DM Sans"/>
              </a:rPr>
              <a:t>inequality</a:t>
            </a:r>
            <a:r>
              <a:rPr lang="en" sz="2400">
                <a:solidFill>
                  <a:schemeClr val="lt1"/>
                </a:solidFill>
                <a:latin typeface="DM Sans"/>
                <a:ea typeface="DM Sans"/>
                <a:cs typeface="DM Sans"/>
                <a:sym typeface="DM Sans"/>
              </a:rPr>
              <a:t> is another type of mathematical statement. This time, one expression is less than (&lt;), greater than (&gt;), less than or equal to (≤), or greater than or equal to (≥) another expression.</a:t>
            </a:r>
            <a:endParaRPr sz="2400">
              <a:solidFill>
                <a:schemeClr val="lt1"/>
              </a:solidFill>
              <a:latin typeface="DM Sans"/>
              <a:ea typeface="DM Sans"/>
              <a:cs typeface="DM Sans"/>
              <a:sym typeface="DM Sans"/>
            </a:endParaRPr>
          </a:p>
          <a:p>
            <a:pPr indent="0" lvl="0" marL="0" rtl="0" algn="ctr">
              <a:spcBef>
                <a:spcPts val="0"/>
              </a:spcBef>
              <a:spcAft>
                <a:spcPts val="0"/>
              </a:spcAft>
              <a:buNone/>
            </a:pPr>
            <a:r>
              <a:t/>
            </a:r>
            <a:endParaRPr sz="2400">
              <a:solidFill>
                <a:schemeClr val="lt1"/>
              </a:solidFill>
              <a:latin typeface="DM Sans"/>
              <a:ea typeface="DM Sans"/>
              <a:cs typeface="DM Sans"/>
              <a:sym typeface="DM Sans"/>
            </a:endParaRPr>
          </a:p>
          <a:p>
            <a:pPr indent="0" lvl="0" marL="0" rtl="0" algn="ctr">
              <a:spcBef>
                <a:spcPts val="0"/>
              </a:spcBef>
              <a:spcAft>
                <a:spcPts val="0"/>
              </a:spcAft>
              <a:buNone/>
            </a:pPr>
            <a:r>
              <a:rPr lang="en" sz="2400">
                <a:solidFill>
                  <a:schemeClr val="lt1"/>
                </a:solidFill>
                <a:latin typeface="DM Sans"/>
                <a:ea typeface="DM Sans"/>
                <a:cs typeface="DM Sans"/>
                <a:sym typeface="DM Sans"/>
              </a:rPr>
              <a:t>Solving them is very similar as solving equations.</a:t>
            </a:r>
            <a:endParaRPr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800"/>
                                        <p:tgtEl>
                                          <p:spTgt spid="8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845" name="Shape 845"/>
        <p:cNvGrpSpPr/>
        <p:nvPr/>
      </p:nvGrpSpPr>
      <p:grpSpPr>
        <a:xfrm>
          <a:off x="0" y="0"/>
          <a:ext cx="0" cy="0"/>
          <a:chOff x="0" y="0"/>
          <a:chExt cx="0" cy="0"/>
        </a:xfrm>
      </p:grpSpPr>
      <p:sp>
        <p:nvSpPr>
          <p:cNvPr id="846" name="Google Shape;846;p79"/>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847" name="Google Shape;847;p79"/>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8" name="Google Shape;848;p79"/>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849" name="Google Shape;849;p79"/>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Solving Inequalities</a:t>
            </a:r>
            <a:endParaRPr sz="4800">
              <a:latin typeface="Merriweather"/>
              <a:ea typeface="Merriweather"/>
              <a:cs typeface="Merriweather"/>
              <a:sym typeface="Merriweather"/>
            </a:endParaRPr>
          </a:p>
        </p:txBody>
      </p:sp>
      <p:pic>
        <p:nvPicPr>
          <p:cNvPr id="850" name="Google Shape;850;p79"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851" name="Google Shape;851;p79"/>
          <p:cNvSpPr txBox="1"/>
          <p:nvPr/>
        </p:nvSpPr>
        <p:spPr>
          <a:xfrm>
            <a:off x="228600" y="1490400"/>
            <a:ext cx="4114800" cy="738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− 5 &gt; 12</a:t>
            </a:r>
            <a:endParaRPr sz="2400">
              <a:solidFill>
                <a:schemeClr val="lt1"/>
              </a:solidFill>
              <a:latin typeface="DM Sans"/>
              <a:ea typeface="DM Sans"/>
              <a:cs typeface="DM Sans"/>
              <a:sym typeface="DM Sans"/>
            </a:endParaRPr>
          </a:p>
          <a:p>
            <a:pPr indent="0" lvl="0" marL="0" rtl="0" algn="ctr">
              <a:spcBef>
                <a:spcPts val="0"/>
              </a:spcBef>
              <a:spcAft>
                <a:spcPts val="0"/>
              </a:spcAft>
              <a:buNone/>
            </a:pP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&gt; 17</a:t>
            </a:r>
            <a:endParaRPr sz="2400">
              <a:solidFill>
                <a:schemeClr val="lt1"/>
              </a:solidFill>
              <a:latin typeface="DM Sans"/>
              <a:ea typeface="DM Sans"/>
              <a:cs typeface="DM Sans"/>
              <a:sym typeface="DM Sans"/>
            </a:endParaRPr>
          </a:p>
        </p:txBody>
      </p:sp>
      <p:sp>
        <p:nvSpPr>
          <p:cNvPr id="852" name="Google Shape;852;p79"/>
          <p:cNvSpPr txBox="1"/>
          <p:nvPr/>
        </p:nvSpPr>
        <p:spPr>
          <a:xfrm>
            <a:off x="4800600" y="1490400"/>
            <a:ext cx="4114800" cy="738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6 ≤ 5</a:t>
            </a:r>
            <a:endParaRPr sz="2400">
              <a:solidFill>
                <a:schemeClr val="lt1"/>
              </a:solidFill>
              <a:latin typeface="DM Sans"/>
              <a:ea typeface="DM Sans"/>
              <a:cs typeface="DM Sans"/>
              <a:sym typeface="DM Sans"/>
            </a:endParaRPr>
          </a:p>
          <a:p>
            <a:pPr indent="0" lvl="0" marL="0" rtl="0" algn="ctr">
              <a:spcBef>
                <a:spcPts val="0"/>
              </a:spcBef>
              <a:spcAft>
                <a:spcPts val="0"/>
              </a:spcAft>
              <a:buNone/>
            </a:pP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30</a:t>
            </a:r>
            <a:endParaRPr sz="2400">
              <a:solidFill>
                <a:schemeClr val="lt1"/>
              </a:solidFill>
              <a:latin typeface="DM Sans"/>
              <a:ea typeface="DM Sans"/>
              <a:cs typeface="DM Sans"/>
              <a:sym typeface="DM Sans"/>
            </a:endParaRPr>
          </a:p>
        </p:txBody>
      </p:sp>
      <p:grpSp>
        <p:nvGrpSpPr>
          <p:cNvPr id="853" name="Google Shape;853;p79"/>
          <p:cNvGrpSpPr/>
          <p:nvPr/>
        </p:nvGrpSpPr>
        <p:grpSpPr>
          <a:xfrm>
            <a:off x="228600" y="2457888"/>
            <a:ext cx="4114800" cy="474913"/>
            <a:chOff x="228600" y="2457888"/>
            <a:chExt cx="4114800" cy="474913"/>
          </a:xfrm>
        </p:grpSpPr>
        <p:grpSp>
          <p:nvGrpSpPr>
            <p:cNvPr id="854" name="Google Shape;854;p79"/>
            <p:cNvGrpSpPr/>
            <p:nvPr/>
          </p:nvGrpSpPr>
          <p:grpSpPr>
            <a:xfrm>
              <a:off x="228600" y="2457888"/>
              <a:ext cx="4114800" cy="228600"/>
              <a:chOff x="228600" y="2457888"/>
              <a:chExt cx="4114800" cy="228600"/>
            </a:xfrm>
          </p:grpSpPr>
          <p:cxnSp>
            <p:nvCxnSpPr>
              <p:cNvPr id="855" name="Google Shape;855;p79"/>
              <p:cNvCxnSpPr/>
              <p:nvPr/>
            </p:nvCxnSpPr>
            <p:spPr>
              <a:xfrm rot="10800000">
                <a:off x="228600" y="2572200"/>
                <a:ext cx="4114800" cy="0"/>
              </a:xfrm>
              <a:prstGeom prst="straightConnector1">
                <a:avLst/>
              </a:prstGeom>
              <a:noFill/>
              <a:ln cap="flat" cmpd="sng" w="9525">
                <a:solidFill>
                  <a:srgbClr val="FFFFFF"/>
                </a:solidFill>
                <a:prstDash val="solid"/>
                <a:round/>
                <a:headEnd len="med" w="med" type="stealth"/>
                <a:tailEnd len="med" w="med" type="stealth"/>
              </a:ln>
              <a:effectLst>
                <a:outerShdw blurRad="71438" rotWithShape="0" algn="bl">
                  <a:srgbClr val="000000"/>
                </a:outerShdw>
              </a:effectLst>
            </p:spPr>
          </p:cxnSp>
          <p:cxnSp>
            <p:nvCxnSpPr>
              <p:cNvPr id="856" name="Google Shape;856;p79"/>
              <p:cNvCxnSpPr/>
              <p:nvPr/>
            </p:nvCxnSpPr>
            <p:spPr>
              <a:xfrm>
                <a:off x="6858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857" name="Google Shape;857;p79"/>
              <p:cNvCxnSpPr/>
              <p:nvPr/>
            </p:nvCxnSpPr>
            <p:spPr>
              <a:xfrm>
                <a:off x="11430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858" name="Google Shape;858;p79"/>
              <p:cNvCxnSpPr/>
              <p:nvPr/>
            </p:nvCxnSpPr>
            <p:spPr>
              <a:xfrm>
                <a:off x="16002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859" name="Google Shape;859;p79"/>
              <p:cNvCxnSpPr/>
              <p:nvPr/>
            </p:nvCxnSpPr>
            <p:spPr>
              <a:xfrm>
                <a:off x="20574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860" name="Google Shape;860;p79"/>
              <p:cNvCxnSpPr/>
              <p:nvPr/>
            </p:nvCxnSpPr>
            <p:spPr>
              <a:xfrm>
                <a:off x="25146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861" name="Google Shape;861;p79"/>
              <p:cNvCxnSpPr/>
              <p:nvPr/>
            </p:nvCxnSpPr>
            <p:spPr>
              <a:xfrm>
                <a:off x="29718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862" name="Google Shape;862;p79"/>
              <p:cNvCxnSpPr/>
              <p:nvPr/>
            </p:nvCxnSpPr>
            <p:spPr>
              <a:xfrm>
                <a:off x="34290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863" name="Google Shape;863;p79"/>
              <p:cNvCxnSpPr/>
              <p:nvPr/>
            </p:nvCxnSpPr>
            <p:spPr>
              <a:xfrm>
                <a:off x="38862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grpSp>
        <p:sp>
          <p:nvSpPr>
            <p:cNvPr id="864" name="Google Shape;864;p79"/>
            <p:cNvSpPr txBox="1"/>
            <p:nvPr/>
          </p:nvSpPr>
          <p:spPr>
            <a:xfrm>
              <a:off x="4572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11</a:t>
              </a:r>
              <a:endParaRPr sz="1600">
                <a:solidFill>
                  <a:schemeClr val="lt1"/>
                </a:solidFill>
                <a:latin typeface="DM Sans"/>
                <a:ea typeface="DM Sans"/>
                <a:cs typeface="DM Sans"/>
                <a:sym typeface="DM Sans"/>
              </a:endParaRPr>
            </a:p>
          </p:txBody>
        </p:sp>
        <p:sp>
          <p:nvSpPr>
            <p:cNvPr id="865" name="Google Shape;865;p79"/>
            <p:cNvSpPr txBox="1"/>
            <p:nvPr/>
          </p:nvSpPr>
          <p:spPr>
            <a:xfrm>
              <a:off x="9144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12</a:t>
              </a:r>
              <a:endParaRPr sz="1600">
                <a:solidFill>
                  <a:schemeClr val="lt1"/>
                </a:solidFill>
                <a:latin typeface="DM Sans"/>
                <a:ea typeface="DM Sans"/>
                <a:cs typeface="DM Sans"/>
                <a:sym typeface="DM Sans"/>
              </a:endParaRPr>
            </a:p>
          </p:txBody>
        </p:sp>
        <p:sp>
          <p:nvSpPr>
            <p:cNvPr id="866" name="Google Shape;866;p79"/>
            <p:cNvSpPr txBox="1"/>
            <p:nvPr/>
          </p:nvSpPr>
          <p:spPr>
            <a:xfrm>
              <a:off x="13716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13</a:t>
              </a:r>
              <a:endParaRPr sz="1600">
                <a:solidFill>
                  <a:schemeClr val="lt1"/>
                </a:solidFill>
                <a:latin typeface="DM Sans"/>
                <a:ea typeface="DM Sans"/>
                <a:cs typeface="DM Sans"/>
                <a:sym typeface="DM Sans"/>
              </a:endParaRPr>
            </a:p>
          </p:txBody>
        </p:sp>
        <p:sp>
          <p:nvSpPr>
            <p:cNvPr id="867" name="Google Shape;867;p79"/>
            <p:cNvSpPr txBox="1"/>
            <p:nvPr/>
          </p:nvSpPr>
          <p:spPr>
            <a:xfrm>
              <a:off x="18288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14</a:t>
              </a:r>
              <a:endParaRPr sz="1600">
                <a:solidFill>
                  <a:schemeClr val="lt1"/>
                </a:solidFill>
                <a:latin typeface="DM Sans"/>
                <a:ea typeface="DM Sans"/>
                <a:cs typeface="DM Sans"/>
                <a:sym typeface="DM Sans"/>
              </a:endParaRPr>
            </a:p>
          </p:txBody>
        </p:sp>
        <p:sp>
          <p:nvSpPr>
            <p:cNvPr id="868" name="Google Shape;868;p79"/>
            <p:cNvSpPr txBox="1"/>
            <p:nvPr/>
          </p:nvSpPr>
          <p:spPr>
            <a:xfrm>
              <a:off x="22860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15</a:t>
              </a:r>
              <a:endParaRPr sz="1600">
                <a:solidFill>
                  <a:schemeClr val="lt1"/>
                </a:solidFill>
                <a:latin typeface="DM Sans"/>
                <a:ea typeface="DM Sans"/>
                <a:cs typeface="DM Sans"/>
                <a:sym typeface="DM Sans"/>
              </a:endParaRPr>
            </a:p>
          </p:txBody>
        </p:sp>
        <p:sp>
          <p:nvSpPr>
            <p:cNvPr id="869" name="Google Shape;869;p79"/>
            <p:cNvSpPr txBox="1"/>
            <p:nvPr/>
          </p:nvSpPr>
          <p:spPr>
            <a:xfrm>
              <a:off x="27432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16</a:t>
              </a:r>
              <a:endParaRPr sz="1600">
                <a:solidFill>
                  <a:schemeClr val="lt1"/>
                </a:solidFill>
                <a:latin typeface="DM Sans"/>
                <a:ea typeface="DM Sans"/>
                <a:cs typeface="DM Sans"/>
                <a:sym typeface="DM Sans"/>
              </a:endParaRPr>
            </a:p>
          </p:txBody>
        </p:sp>
        <p:sp>
          <p:nvSpPr>
            <p:cNvPr id="870" name="Google Shape;870;p79"/>
            <p:cNvSpPr txBox="1"/>
            <p:nvPr/>
          </p:nvSpPr>
          <p:spPr>
            <a:xfrm>
              <a:off x="32004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17</a:t>
              </a:r>
              <a:endParaRPr sz="1600">
                <a:solidFill>
                  <a:schemeClr val="lt1"/>
                </a:solidFill>
                <a:latin typeface="DM Sans"/>
                <a:ea typeface="DM Sans"/>
                <a:cs typeface="DM Sans"/>
                <a:sym typeface="DM Sans"/>
              </a:endParaRPr>
            </a:p>
          </p:txBody>
        </p:sp>
        <p:sp>
          <p:nvSpPr>
            <p:cNvPr id="871" name="Google Shape;871;p79"/>
            <p:cNvSpPr txBox="1"/>
            <p:nvPr/>
          </p:nvSpPr>
          <p:spPr>
            <a:xfrm>
              <a:off x="36576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18</a:t>
              </a:r>
              <a:endParaRPr sz="1600">
                <a:solidFill>
                  <a:schemeClr val="lt1"/>
                </a:solidFill>
                <a:latin typeface="DM Sans"/>
                <a:ea typeface="DM Sans"/>
                <a:cs typeface="DM Sans"/>
                <a:sym typeface="DM Sans"/>
              </a:endParaRPr>
            </a:p>
          </p:txBody>
        </p:sp>
        <p:cxnSp>
          <p:nvCxnSpPr>
            <p:cNvPr id="872" name="Google Shape;872;p79"/>
            <p:cNvCxnSpPr>
              <a:stCxn id="873" idx="6"/>
              <a:endCxn id="874" idx="1"/>
            </p:cNvCxnSpPr>
            <p:nvPr/>
          </p:nvCxnSpPr>
          <p:spPr>
            <a:xfrm>
              <a:off x="3543300" y="2572200"/>
              <a:ext cx="800100" cy="0"/>
            </a:xfrm>
            <a:prstGeom prst="straightConnector1">
              <a:avLst/>
            </a:prstGeom>
            <a:noFill/>
            <a:ln cap="flat" cmpd="sng" w="38100">
              <a:solidFill>
                <a:srgbClr val="FFFFFF"/>
              </a:solidFill>
              <a:prstDash val="solid"/>
              <a:round/>
              <a:headEnd len="med" w="med" type="none"/>
              <a:tailEnd len="med" w="med" type="stealth"/>
            </a:ln>
            <a:effectLst>
              <a:outerShdw blurRad="71438" rotWithShape="0" algn="bl">
                <a:srgbClr val="000000"/>
              </a:outerShdw>
            </a:effectLst>
          </p:spPr>
        </p:cxnSp>
        <p:sp>
          <p:nvSpPr>
            <p:cNvPr id="873" name="Google Shape;873;p79"/>
            <p:cNvSpPr/>
            <p:nvPr/>
          </p:nvSpPr>
          <p:spPr>
            <a:xfrm>
              <a:off x="3314700" y="2457900"/>
              <a:ext cx="228600" cy="228600"/>
            </a:xfrm>
            <a:prstGeom prst="ellipse">
              <a:avLst/>
            </a:prstGeom>
            <a:solidFill>
              <a:srgbClr val="484F56"/>
            </a:solidFill>
            <a:ln cap="flat" cmpd="sng" w="19050">
              <a:solidFill>
                <a:srgbClr val="FFFFFF"/>
              </a:solidFill>
              <a:prstDash val="solid"/>
              <a:round/>
              <a:headEnd len="sm" w="sm" type="none"/>
              <a:tailEnd len="sm" w="sm" type="none"/>
            </a:ln>
            <a:effectLst>
              <a:outerShdw blurRad="71438" rotWithShape="0" algn="bl">
                <a:srgbClr val="000000"/>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75" name="Google Shape;875;p79"/>
          <p:cNvGrpSpPr/>
          <p:nvPr/>
        </p:nvGrpSpPr>
        <p:grpSpPr>
          <a:xfrm>
            <a:off x="4800600" y="2457888"/>
            <a:ext cx="4114800" cy="474913"/>
            <a:chOff x="4800600" y="2457888"/>
            <a:chExt cx="4114800" cy="474913"/>
          </a:xfrm>
        </p:grpSpPr>
        <p:grpSp>
          <p:nvGrpSpPr>
            <p:cNvPr id="876" name="Google Shape;876;p79"/>
            <p:cNvGrpSpPr/>
            <p:nvPr/>
          </p:nvGrpSpPr>
          <p:grpSpPr>
            <a:xfrm>
              <a:off x="4800600" y="2457888"/>
              <a:ext cx="4114800" cy="228600"/>
              <a:chOff x="228600" y="2457888"/>
              <a:chExt cx="4114800" cy="228600"/>
            </a:xfrm>
          </p:grpSpPr>
          <p:cxnSp>
            <p:nvCxnSpPr>
              <p:cNvPr id="877" name="Google Shape;877;p79"/>
              <p:cNvCxnSpPr/>
              <p:nvPr/>
            </p:nvCxnSpPr>
            <p:spPr>
              <a:xfrm rot="10800000">
                <a:off x="228600" y="2572200"/>
                <a:ext cx="4114800" cy="0"/>
              </a:xfrm>
              <a:prstGeom prst="straightConnector1">
                <a:avLst/>
              </a:prstGeom>
              <a:noFill/>
              <a:ln cap="flat" cmpd="sng" w="9525">
                <a:solidFill>
                  <a:srgbClr val="FFFFFF"/>
                </a:solidFill>
                <a:prstDash val="solid"/>
                <a:round/>
                <a:headEnd len="med" w="med" type="stealth"/>
                <a:tailEnd len="med" w="med" type="stealth"/>
              </a:ln>
              <a:effectLst>
                <a:outerShdw blurRad="71438" rotWithShape="0" algn="bl">
                  <a:srgbClr val="000000"/>
                </a:outerShdw>
              </a:effectLst>
            </p:spPr>
          </p:cxnSp>
          <p:cxnSp>
            <p:nvCxnSpPr>
              <p:cNvPr id="878" name="Google Shape;878;p79"/>
              <p:cNvCxnSpPr/>
              <p:nvPr/>
            </p:nvCxnSpPr>
            <p:spPr>
              <a:xfrm>
                <a:off x="6858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879" name="Google Shape;879;p79"/>
              <p:cNvCxnSpPr/>
              <p:nvPr/>
            </p:nvCxnSpPr>
            <p:spPr>
              <a:xfrm>
                <a:off x="11430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880" name="Google Shape;880;p79"/>
              <p:cNvCxnSpPr/>
              <p:nvPr/>
            </p:nvCxnSpPr>
            <p:spPr>
              <a:xfrm>
                <a:off x="16002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881" name="Google Shape;881;p79"/>
              <p:cNvCxnSpPr/>
              <p:nvPr/>
            </p:nvCxnSpPr>
            <p:spPr>
              <a:xfrm>
                <a:off x="20574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882" name="Google Shape;882;p79"/>
              <p:cNvCxnSpPr/>
              <p:nvPr/>
            </p:nvCxnSpPr>
            <p:spPr>
              <a:xfrm>
                <a:off x="25146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883" name="Google Shape;883;p79"/>
              <p:cNvCxnSpPr/>
              <p:nvPr/>
            </p:nvCxnSpPr>
            <p:spPr>
              <a:xfrm>
                <a:off x="29718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884" name="Google Shape;884;p79"/>
              <p:cNvCxnSpPr/>
              <p:nvPr/>
            </p:nvCxnSpPr>
            <p:spPr>
              <a:xfrm>
                <a:off x="34290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885" name="Google Shape;885;p79"/>
              <p:cNvCxnSpPr/>
              <p:nvPr/>
            </p:nvCxnSpPr>
            <p:spPr>
              <a:xfrm>
                <a:off x="38862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grpSp>
        <p:sp>
          <p:nvSpPr>
            <p:cNvPr id="886" name="Google Shape;886;p79"/>
            <p:cNvSpPr txBox="1"/>
            <p:nvPr/>
          </p:nvSpPr>
          <p:spPr>
            <a:xfrm>
              <a:off x="50292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26</a:t>
              </a:r>
              <a:endParaRPr sz="1600">
                <a:solidFill>
                  <a:schemeClr val="lt1"/>
                </a:solidFill>
                <a:latin typeface="DM Sans"/>
                <a:ea typeface="DM Sans"/>
                <a:cs typeface="DM Sans"/>
                <a:sym typeface="DM Sans"/>
              </a:endParaRPr>
            </a:p>
          </p:txBody>
        </p:sp>
        <p:sp>
          <p:nvSpPr>
            <p:cNvPr id="887" name="Google Shape;887;p79"/>
            <p:cNvSpPr txBox="1"/>
            <p:nvPr/>
          </p:nvSpPr>
          <p:spPr>
            <a:xfrm>
              <a:off x="54864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27</a:t>
              </a:r>
              <a:endParaRPr sz="1600">
                <a:solidFill>
                  <a:schemeClr val="lt1"/>
                </a:solidFill>
                <a:latin typeface="DM Sans"/>
                <a:ea typeface="DM Sans"/>
                <a:cs typeface="DM Sans"/>
                <a:sym typeface="DM Sans"/>
              </a:endParaRPr>
            </a:p>
          </p:txBody>
        </p:sp>
        <p:sp>
          <p:nvSpPr>
            <p:cNvPr id="888" name="Google Shape;888;p79"/>
            <p:cNvSpPr txBox="1"/>
            <p:nvPr/>
          </p:nvSpPr>
          <p:spPr>
            <a:xfrm>
              <a:off x="59436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28</a:t>
              </a:r>
              <a:endParaRPr sz="1600">
                <a:solidFill>
                  <a:schemeClr val="lt1"/>
                </a:solidFill>
                <a:latin typeface="DM Sans"/>
                <a:ea typeface="DM Sans"/>
                <a:cs typeface="DM Sans"/>
                <a:sym typeface="DM Sans"/>
              </a:endParaRPr>
            </a:p>
          </p:txBody>
        </p:sp>
        <p:sp>
          <p:nvSpPr>
            <p:cNvPr id="889" name="Google Shape;889;p79"/>
            <p:cNvSpPr txBox="1"/>
            <p:nvPr/>
          </p:nvSpPr>
          <p:spPr>
            <a:xfrm>
              <a:off x="64008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29</a:t>
              </a:r>
              <a:endParaRPr sz="1600">
                <a:solidFill>
                  <a:schemeClr val="lt1"/>
                </a:solidFill>
                <a:latin typeface="DM Sans"/>
                <a:ea typeface="DM Sans"/>
                <a:cs typeface="DM Sans"/>
                <a:sym typeface="DM Sans"/>
              </a:endParaRPr>
            </a:p>
          </p:txBody>
        </p:sp>
        <p:sp>
          <p:nvSpPr>
            <p:cNvPr id="890" name="Google Shape;890;p79"/>
            <p:cNvSpPr txBox="1"/>
            <p:nvPr/>
          </p:nvSpPr>
          <p:spPr>
            <a:xfrm>
              <a:off x="68580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30</a:t>
              </a:r>
              <a:endParaRPr sz="1600">
                <a:solidFill>
                  <a:schemeClr val="lt1"/>
                </a:solidFill>
                <a:latin typeface="DM Sans"/>
                <a:ea typeface="DM Sans"/>
                <a:cs typeface="DM Sans"/>
                <a:sym typeface="DM Sans"/>
              </a:endParaRPr>
            </a:p>
          </p:txBody>
        </p:sp>
        <p:sp>
          <p:nvSpPr>
            <p:cNvPr id="891" name="Google Shape;891;p79"/>
            <p:cNvSpPr txBox="1"/>
            <p:nvPr/>
          </p:nvSpPr>
          <p:spPr>
            <a:xfrm>
              <a:off x="73152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31</a:t>
              </a:r>
              <a:endParaRPr sz="1600">
                <a:solidFill>
                  <a:schemeClr val="lt1"/>
                </a:solidFill>
                <a:latin typeface="DM Sans"/>
                <a:ea typeface="DM Sans"/>
                <a:cs typeface="DM Sans"/>
                <a:sym typeface="DM Sans"/>
              </a:endParaRPr>
            </a:p>
          </p:txBody>
        </p:sp>
        <p:sp>
          <p:nvSpPr>
            <p:cNvPr id="892" name="Google Shape;892;p79"/>
            <p:cNvSpPr txBox="1"/>
            <p:nvPr/>
          </p:nvSpPr>
          <p:spPr>
            <a:xfrm>
              <a:off x="77724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32</a:t>
              </a:r>
              <a:endParaRPr sz="1600">
                <a:solidFill>
                  <a:schemeClr val="lt1"/>
                </a:solidFill>
                <a:latin typeface="DM Sans"/>
                <a:ea typeface="DM Sans"/>
                <a:cs typeface="DM Sans"/>
                <a:sym typeface="DM Sans"/>
              </a:endParaRPr>
            </a:p>
          </p:txBody>
        </p:sp>
        <p:sp>
          <p:nvSpPr>
            <p:cNvPr id="893" name="Google Shape;893;p79"/>
            <p:cNvSpPr txBox="1"/>
            <p:nvPr/>
          </p:nvSpPr>
          <p:spPr>
            <a:xfrm>
              <a:off x="82296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33</a:t>
              </a:r>
              <a:endParaRPr sz="1600">
                <a:solidFill>
                  <a:schemeClr val="lt1"/>
                </a:solidFill>
                <a:latin typeface="DM Sans"/>
                <a:ea typeface="DM Sans"/>
                <a:cs typeface="DM Sans"/>
                <a:sym typeface="DM Sans"/>
              </a:endParaRPr>
            </a:p>
          </p:txBody>
        </p:sp>
        <p:cxnSp>
          <p:nvCxnSpPr>
            <p:cNvPr id="894" name="Google Shape;894;p79"/>
            <p:cNvCxnSpPr>
              <a:stCxn id="895" idx="2"/>
              <a:endCxn id="896" idx="3"/>
            </p:cNvCxnSpPr>
            <p:nvPr/>
          </p:nvCxnSpPr>
          <p:spPr>
            <a:xfrm rot="10800000">
              <a:off x="4800600" y="2572200"/>
              <a:ext cx="2171700" cy="0"/>
            </a:xfrm>
            <a:prstGeom prst="straightConnector1">
              <a:avLst/>
            </a:prstGeom>
            <a:noFill/>
            <a:ln cap="flat" cmpd="sng" w="38100">
              <a:solidFill>
                <a:srgbClr val="FFFFFF"/>
              </a:solidFill>
              <a:prstDash val="solid"/>
              <a:round/>
              <a:headEnd len="med" w="med" type="none"/>
              <a:tailEnd len="med" w="med" type="stealth"/>
            </a:ln>
            <a:effectLst>
              <a:outerShdw blurRad="71438" rotWithShape="0" algn="bl">
                <a:srgbClr val="000000"/>
              </a:outerShdw>
            </a:effectLst>
          </p:spPr>
        </p:cxnSp>
        <p:sp>
          <p:nvSpPr>
            <p:cNvPr id="895" name="Google Shape;895;p79"/>
            <p:cNvSpPr/>
            <p:nvPr/>
          </p:nvSpPr>
          <p:spPr>
            <a:xfrm>
              <a:off x="6972300" y="2457900"/>
              <a:ext cx="228600" cy="228600"/>
            </a:xfrm>
            <a:prstGeom prst="ellipse">
              <a:avLst/>
            </a:prstGeom>
            <a:solidFill>
              <a:srgbClr val="FFFFFF"/>
            </a:solidFill>
            <a:ln cap="flat" cmpd="sng" w="38100">
              <a:solidFill>
                <a:srgbClr val="FFFFFF"/>
              </a:solidFill>
              <a:prstDash val="solid"/>
              <a:round/>
              <a:headEnd len="sm" w="sm" type="none"/>
              <a:tailEnd len="sm" w="sm" type="none"/>
            </a:ln>
            <a:effectLst>
              <a:outerShdw blurRad="71438" rotWithShape="0" algn="bl">
                <a:srgbClr val="000000"/>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897" name="Google Shape;897;p79"/>
          <p:cNvSpPr txBox="1"/>
          <p:nvPr/>
        </p:nvSpPr>
        <p:spPr>
          <a:xfrm>
            <a:off x="228600" y="3161400"/>
            <a:ext cx="8686800" cy="738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chemeClr val="lt1"/>
                </a:solidFill>
                <a:latin typeface="DM Sans"/>
                <a:ea typeface="DM Sans"/>
                <a:cs typeface="DM Sans"/>
                <a:sym typeface="DM Sans"/>
              </a:rPr>
              <a:t>When do we use an </a:t>
            </a:r>
            <a:r>
              <a:rPr i="1" lang="en" sz="2400">
                <a:solidFill>
                  <a:schemeClr val="lt1"/>
                </a:solidFill>
                <a:latin typeface="DM Sans"/>
                <a:ea typeface="DM Sans"/>
                <a:cs typeface="DM Sans"/>
                <a:sym typeface="DM Sans"/>
              </a:rPr>
              <a:t>open</a:t>
            </a:r>
            <a:r>
              <a:rPr lang="en" sz="2400">
                <a:solidFill>
                  <a:schemeClr val="lt1"/>
                </a:solidFill>
                <a:latin typeface="DM Sans"/>
                <a:ea typeface="DM Sans"/>
                <a:cs typeface="DM Sans"/>
                <a:sym typeface="DM Sans"/>
              </a:rPr>
              <a:t> circle? When do we use a </a:t>
            </a:r>
            <a:r>
              <a:rPr i="1" lang="en" sz="2400">
                <a:solidFill>
                  <a:schemeClr val="lt1"/>
                </a:solidFill>
                <a:latin typeface="DM Sans"/>
                <a:ea typeface="DM Sans"/>
                <a:cs typeface="DM Sans"/>
                <a:sym typeface="DM Sans"/>
              </a:rPr>
              <a:t>closed</a:t>
            </a:r>
            <a:r>
              <a:rPr lang="en" sz="2400">
                <a:solidFill>
                  <a:schemeClr val="lt1"/>
                </a:solidFill>
                <a:latin typeface="DM Sans"/>
                <a:ea typeface="DM Sans"/>
                <a:cs typeface="DM Sans"/>
                <a:sym typeface="DM Sans"/>
              </a:rPr>
              <a:t> circle?</a:t>
            </a:r>
            <a:endParaRPr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800"/>
                                        <p:tgtEl>
                                          <p:spTgt spid="851"/>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800"/>
                                        <p:tgtEl>
                                          <p:spTgt spid="853"/>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800"/>
                                        <p:tgtEl>
                                          <p:spTgt spid="852"/>
                                        </p:tgtEl>
                                      </p:cBhvr>
                                    </p:animEffect>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800"/>
                                        <p:tgtEl>
                                          <p:spTgt spid="875"/>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800"/>
                                        <p:tgtEl>
                                          <p:spTgt spid="8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901" name="Shape 901"/>
        <p:cNvGrpSpPr/>
        <p:nvPr/>
      </p:nvGrpSpPr>
      <p:grpSpPr>
        <a:xfrm>
          <a:off x="0" y="0"/>
          <a:ext cx="0" cy="0"/>
          <a:chOff x="0" y="0"/>
          <a:chExt cx="0" cy="0"/>
        </a:xfrm>
      </p:grpSpPr>
      <p:sp>
        <p:nvSpPr>
          <p:cNvPr id="902" name="Google Shape;902;p80"/>
          <p:cNvSpPr/>
          <p:nvPr/>
        </p:nvSpPr>
        <p:spPr>
          <a:xfrm>
            <a:off x="-8442508" y="4157375"/>
            <a:ext cx="17586515" cy="98613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x² &gt; 14 + 19 − 4y ÷ (41x − y)(12k) = pq + 4r</a:t>
            </a:r>
          </a:p>
        </p:txBody>
      </p:sp>
      <p:sp>
        <p:nvSpPr>
          <p:cNvPr id="903" name="Google Shape;903;p80"/>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4" name="Google Shape;904;p80"/>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905" name="Google Shape;905;p80"/>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Solving Inequalities</a:t>
            </a:r>
            <a:endParaRPr sz="4800">
              <a:latin typeface="Merriweather"/>
              <a:ea typeface="Merriweather"/>
              <a:cs typeface="Merriweather"/>
              <a:sym typeface="Merriweather"/>
            </a:endParaRPr>
          </a:p>
        </p:txBody>
      </p:sp>
      <p:pic>
        <p:nvPicPr>
          <p:cNvPr id="906" name="Google Shape;906;p80"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907" name="Google Shape;907;p80"/>
          <p:cNvSpPr txBox="1"/>
          <p:nvPr/>
        </p:nvSpPr>
        <p:spPr>
          <a:xfrm>
            <a:off x="228600" y="1490400"/>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chemeClr val="lt1"/>
                </a:solidFill>
                <a:latin typeface="DM Sans"/>
                <a:ea typeface="DM Sans"/>
                <a:cs typeface="DM Sans"/>
                <a:sym typeface="DM Sans"/>
              </a:rPr>
              <a:t>−(6</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+ 5) − 3</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&lt; −104</a:t>
            </a:r>
            <a:endParaRPr sz="2400">
              <a:solidFill>
                <a:schemeClr val="lt1"/>
              </a:solidFill>
              <a:latin typeface="DM Sans"/>
              <a:ea typeface="DM Sans"/>
              <a:cs typeface="DM Sans"/>
              <a:sym typeface="DM Sans"/>
            </a:endParaRPr>
          </a:p>
          <a:p>
            <a:pPr indent="0" lvl="0" marL="0" rtl="0" algn="ctr">
              <a:spcBef>
                <a:spcPts val="0"/>
              </a:spcBef>
              <a:spcAft>
                <a:spcPts val="0"/>
              </a:spcAft>
              <a:buNone/>
            </a:pPr>
            <a:r>
              <a:rPr lang="en" sz="2400">
                <a:solidFill>
                  <a:schemeClr val="lt1"/>
                </a:solidFill>
                <a:latin typeface="DM Sans"/>
                <a:ea typeface="DM Sans"/>
                <a:cs typeface="DM Sans"/>
                <a:sym typeface="DM Sans"/>
              </a:rPr>
              <a:t>−6</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+ 5 − 3</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&lt; −104</a:t>
            </a:r>
            <a:endParaRPr sz="2400">
              <a:solidFill>
                <a:schemeClr val="lt1"/>
              </a:solidFill>
              <a:latin typeface="DM Sans"/>
              <a:ea typeface="DM Sans"/>
              <a:cs typeface="DM Sans"/>
              <a:sym typeface="DM Sans"/>
            </a:endParaRPr>
          </a:p>
          <a:p>
            <a:pPr indent="0" lvl="0" marL="0" rtl="0" algn="ctr">
              <a:spcBef>
                <a:spcPts val="0"/>
              </a:spcBef>
              <a:spcAft>
                <a:spcPts val="0"/>
              </a:spcAft>
              <a:buNone/>
            </a:pPr>
            <a:r>
              <a:rPr lang="en" sz="2400">
                <a:solidFill>
                  <a:schemeClr val="lt1"/>
                </a:solidFill>
                <a:latin typeface="DM Sans"/>
                <a:ea typeface="DM Sans"/>
                <a:cs typeface="DM Sans"/>
                <a:sym typeface="DM Sans"/>
              </a:rPr>
              <a:t>−9</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+ 5 &lt; −104</a:t>
            </a:r>
            <a:endParaRPr sz="2400">
              <a:solidFill>
                <a:schemeClr val="lt1"/>
              </a:solidFill>
              <a:latin typeface="DM Sans"/>
              <a:ea typeface="DM Sans"/>
              <a:cs typeface="DM Sans"/>
              <a:sym typeface="DM Sans"/>
            </a:endParaRPr>
          </a:p>
          <a:p>
            <a:pPr indent="0" lvl="0" marL="0" rtl="0" algn="ctr">
              <a:spcBef>
                <a:spcPts val="0"/>
              </a:spcBef>
              <a:spcAft>
                <a:spcPts val="0"/>
              </a:spcAft>
              <a:buNone/>
            </a:pPr>
            <a:r>
              <a:rPr lang="en" sz="2400">
                <a:solidFill>
                  <a:schemeClr val="lt1"/>
                </a:solidFill>
                <a:latin typeface="DM Sans"/>
                <a:ea typeface="DM Sans"/>
                <a:cs typeface="DM Sans"/>
                <a:sym typeface="DM Sans"/>
              </a:rPr>
              <a:t>−9</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&lt; −99</a:t>
            </a:r>
            <a:endParaRPr sz="2400">
              <a:solidFill>
                <a:schemeClr val="lt1"/>
              </a:solidFill>
              <a:latin typeface="DM Sans"/>
              <a:ea typeface="DM Sans"/>
              <a:cs typeface="DM Sans"/>
              <a:sym typeface="DM Sans"/>
            </a:endParaRPr>
          </a:p>
          <a:p>
            <a:pPr indent="0" lvl="0" marL="0" rtl="0" algn="ctr">
              <a:spcBef>
                <a:spcPts val="0"/>
              </a:spcBef>
              <a:spcAft>
                <a:spcPts val="0"/>
              </a:spcAft>
              <a:buNone/>
            </a:pP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a:t>
            </a:r>
            <a:r>
              <a:rPr b="1" lang="en" sz="2400">
                <a:solidFill>
                  <a:schemeClr val="lt1"/>
                </a:solidFill>
                <a:latin typeface="DM Sans"/>
                <a:ea typeface="DM Sans"/>
                <a:cs typeface="DM Sans"/>
                <a:sym typeface="DM Sans"/>
              </a:rPr>
              <a:t>&gt;</a:t>
            </a:r>
            <a:r>
              <a:rPr lang="en" sz="2400">
                <a:solidFill>
                  <a:schemeClr val="lt1"/>
                </a:solidFill>
                <a:latin typeface="DM Sans"/>
                <a:ea typeface="DM Sans"/>
                <a:cs typeface="DM Sans"/>
                <a:sym typeface="DM Sans"/>
              </a:rPr>
              <a:t> 11</a:t>
            </a:r>
            <a:endParaRPr sz="2400">
              <a:solidFill>
                <a:schemeClr val="lt1"/>
              </a:solidFill>
              <a:latin typeface="DM Sans"/>
              <a:ea typeface="DM Sans"/>
              <a:cs typeface="DM Sans"/>
              <a:sym typeface="DM Sans"/>
            </a:endParaRPr>
          </a:p>
        </p:txBody>
      </p:sp>
      <p:sp>
        <p:nvSpPr>
          <p:cNvPr id="908" name="Google Shape;908;p80"/>
          <p:cNvSpPr txBox="1"/>
          <p:nvPr/>
        </p:nvSpPr>
        <p:spPr>
          <a:xfrm>
            <a:off x="4800600" y="1490400"/>
            <a:ext cx="4114800" cy="2732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chemeClr val="lt1"/>
                </a:solidFill>
                <a:latin typeface="DM Sans"/>
                <a:ea typeface="DM Sans"/>
                <a:cs typeface="DM Sans"/>
                <a:sym typeface="DM Sans"/>
              </a:rPr>
              <a:t>Dividing (or multiplying) by a negative number is like reflecting across 0, and your answer should reflect that.</a:t>
            </a:r>
            <a:endParaRPr sz="2400">
              <a:solidFill>
                <a:schemeClr val="lt1"/>
              </a:solidFill>
              <a:latin typeface="DM Sans"/>
              <a:ea typeface="DM Sans"/>
              <a:cs typeface="DM Sans"/>
              <a:sym typeface="DM Sans"/>
            </a:endParaRPr>
          </a:p>
          <a:p>
            <a:pPr indent="0" lvl="0" marL="0" rtl="0" algn="ctr">
              <a:spcBef>
                <a:spcPts val="0"/>
              </a:spcBef>
              <a:spcAft>
                <a:spcPts val="0"/>
              </a:spcAft>
              <a:buNone/>
            </a:pPr>
            <a:r>
              <a:t/>
            </a:r>
            <a:endParaRPr sz="1100">
              <a:solidFill>
                <a:schemeClr val="lt1"/>
              </a:solidFill>
              <a:latin typeface="DM Sans"/>
              <a:ea typeface="DM Sans"/>
              <a:cs typeface="DM Sans"/>
              <a:sym typeface="DM Sans"/>
            </a:endParaRPr>
          </a:p>
          <a:p>
            <a:pPr indent="0" lvl="0" marL="0" rtl="0" algn="ctr">
              <a:spcBef>
                <a:spcPts val="0"/>
              </a:spcBef>
              <a:spcAft>
                <a:spcPts val="0"/>
              </a:spcAft>
              <a:buNone/>
            </a:pPr>
            <a:r>
              <a:rPr i="1" lang="en" sz="2400">
                <a:solidFill>
                  <a:schemeClr val="lt1"/>
                </a:solidFill>
                <a:latin typeface="DM Sans"/>
                <a:ea typeface="DM Sans"/>
                <a:cs typeface="DM Sans"/>
                <a:sym typeface="DM Sans"/>
              </a:rPr>
              <a:t>1 ÷ −1 = −1</a:t>
            </a:r>
            <a:endParaRPr i="1" sz="2400">
              <a:solidFill>
                <a:schemeClr val="lt1"/>
              </a:solidFill>
              <a:latin typeface="DM Sans"/>
              <a:ea typeface="DM Sans"/>
              <a:cs typeface="DM Sans"/>
              <a:sym typeface="DM Sans"/>
            </a:endParaRPr>
          </a:p>
          <a:p>
            <a:pPr indent="0" lvl="0" marL="0" rtl="0" algn="ctr">
              <a:spcBef>
                <a:spcPts val="0"/>
              </a:spcBef>
              <a:spcAft>
                <a:spcPts val="0"/>
              </a:spcAft>
              <a:buNone/>
            </a:pPr>
            <a:r>
              <a:rPr i="1" lang="en" sz="2400">
                <a:solidFill>
                  <a:schemeClr val="lt1"/>
                </a:solidFill>
                <a:latin typeface="DM Sans"/>
                <a:ea typeface="DM Sans"/>
                <a:cs typeface="DM Sans"/>
                <a:sym typeface="DM Sans"/>
              </a:rPr>
              <a:t>2 ÷ −1 = −2</a:t>
            </a:r>
            <a:endParaRPr i="1" sz="2400">
              <a:solidFill>
                <a:schemeClr val="lt1"/>
              </a:solidFill>
              <a:latin typeface="DM Sans"/>
              <a:ea typeface="DM Sans"/>
              <a:cs typeface="DM Sans"/>
              <a:sym typeface="DM Sans"/>
            </a:endParaRPr>
          </a:p>
          <a:p>
            <a:pPr indent="0" lvl="0" marL="0" rtl="0" algn="ctr">
              <a:spcBef>
                <a:spcPts val="0"/>
              </a:spcBef>
              <a:spcAft>
                <a:spcPts val="0"/>
              </a:spcAft>
              <a:buNone/>
            </a:pPr>
            <a:r>
              <a:rPr i="1" lang="en" sz="2400">
                <a:solidFill>
                  <a:schemeClr val="lt1"/>
                </a:solidFill>
                <a:latin typeface="DM Sans"/>
                <a:ea typeface="DM Sans"/>
                <a:cs typeface="DM Sans"/>
                <a:sym typeface="DM Sans"/>
              </a:rPr>
              <a:t>1 &lt; 2, but −1 &gt; −2</a:t>
            </a:r>
            <a:endParaRPr i="1" sz="2400">
              <a:solidFill>
                <a:schemeClr val="lt1"/>
              </a:solidFill>
              <a:latin typeface="DM Sans"/>
              <a:ea typeface="DM Sans"/>
              <a:cs typeface="DM Sans"/>
              <a:sym typeface="DM Sans"/>
            </a:endParaRPr>
          </a:p>
        </p:txBody>
      </p:sp>
      <p:grpSp>
        <p:nvGrpSpPr>
          <p:cNvPr id="909" name="Google Shape;909;p80"/>
          <p:cNvGrpSpPr/>
          <p:nvPr/>
        </p:nvGrpSpPr>
        <p:grpSpPr>
          <a:xfrm>
            <a:off x="228600" y="3566088"/>
            <a:ext cx="4114800" cy="474913"/>
            <a:chOff x="228600" y="2457888"/>
            <a:chExt cx="4114800" cy="474913"/>
          </a:xfrm>
        </p:grpSpPr>
        <p:grpSp>
          <p:nvGrpSpPr>
            <p:cNvPr id="910" name="Google Shape;910;p80"/>
            <p:cNvGrpSpPr/>
            <p:nvPr/>
          </p:nvGrpSpPr>
          <p:grpSpPr>
            <a:xfrm>
              <a:off x="228600" y="2457888"/>
              <a:ext cx="4114800" cy="228600"/>
              <a:chOff x="228600" y="2457888"/>
              <a:chExt cx="4114800" cy="228600"/>
            </a:xfrm>
          </p:grpSpPr>
          <p:cxnSp>
            <p:nvCxnSpPr>
              <p:cNvPr id="911" name="Google Shape;911;p80"/>
              <p:cNvCxnSpPr/>
              <p:nvPr/>
            </p:nvCxnSpPr>
            <p:spPr>
              <a:xfrm rot="10800000">
                <a:off x="228600" y="2572200"/>
                <a:ext cx="4114800" cy="0"/>
              </a:xfrm>
              <a:prstGeom prst="straightConnector1">
                <a:avLst/>
              </a:prstGeom>
              <a:noFill/>
              <a:ln cap="flat" cmpd="sng" w="9525">
                <a:solidFill>
                  <a:srgbClr val="FFFFFF"/>
                </a:solidFill>
                <a:prstDash val="solid"/>
                <a:round/>
                <a:headEnd len="med" w="med" type="stealth"/>
                <a:tailEnd len="med" w="med" type="stealth"/>
              </a:ln>
              <a:effectLst>
                <a:outerShdw blurRad="71438" rotWithShape="0" algn="bl">
                  <a:srgbClr val="000000"/>
                </a:outerShdw>
              </a:effectLst>
            </p:spPr>
          </p:cxnSp>
          <p:cxnSp>
            <p:nvCxnSpPr>
              <p:cNvPr id="912" name="Google Shape;912;p80"/>
              <p:cNvCxnSpPr/>
              <p:nvPr/>
            </p:nvCxnSpPr>
            <p:spPr>
              <a:xfrm>
                <a:off x="6858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913" name="Google Shape;913;p80"/>
              <p:cNvCxnSpPr/>
              <p:nvPr/>
            </p:nvCxnSpPr>
            <p:spPr>
              <a:xfrm>
                <a:off x="11430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914" name="Google Shape;914;p80"/>
              <p:cNvCxnSpPr/>
              <p:nvPr/>
            </p:nvCxnSpPr>
            <p:spPr>
              <a:xfrm>
                <a:off x="16002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915" name="Google Shape;915;p80"/>
              <p:cNvCxnSpPr/>
              <p:nvPr/>
            </p:nvCxnSpPr>
            <p:spPr>
              <a:xfrm>
                <a:off x="20574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916" name="Google Shape;916;p80"/>
              <p:cNvCxnSpPr/>
              <p:nvPr/>
            </p:nvCxnSpPr>
            <p:spPr>
              <a:xfrm>
                <a:off x="25146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917" name="Google Shape;917;p80"/>
              <p:cNvCxnSpPr/>
              <p:nvPr/>
            </p:nvCxnSpPr>
            <p:spPr>
              <a:xfrm>
                <a:off x="29718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918" name="Google Shape;918;p80"/>
              <p:cNvCxnSpPr/>
              <p:nvPr/>
            </p:nvCxnSpPr>
            <p:spPr>
              <a:xfrm>
                <a:off x="34290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cxnSp>
            <p:nvCxnSpPr>
              <p:cNvPr id="919" name="Google Shape;919;p80"/>
              <p:cNvCxnSpPr/>
              <p:nvPr/>
            </p:nvCxnSpPr>
            <p:spPr>
              <a:xfrm>
                <a:off x="3886200" y="2457888"/>
                <a:ext cx="0" cy="228600"/>
              </a:xfrm>
              <a:prstGeom prst="straightConnector1">
                <a:avLst/>
              </a:prstGeom>
              <a:noFill/>
              <a:ln cap="flat" cmpd="sng" w="9525">
                <a:solidFill>
                  <a:srgbClr val="FFFFFF"/>
                </a:solidFill>
                <a:prstDash val="solid"/>
                <a:round/>
                <a:headEnd len="med" w="med" type="none"/>
                <a:tailEnd len="med" w="med" type="none"/>
              </a:ln>
              <a:effectLst>
                <a:outerShdw blurRad="71438" rotWithShape="0" algn="bl">
                  <a:srgbClr val="000000"/>
                </a:outerShdw>
              </a:effectLst>
            </p:spPr>
          </p:cxnSp>
        </p:grpSp>
        <p:sp>
          <p:nvSpPr>
            <p:cNvPr id="920" name="Google Shape;920;p80"/>
            <p:cNvSpPr txBox="1"/>
            <p:nvPr/>
          </p:nvSpPr>
          <p:spPr>
            <a:xfrm>
              <a:off x="4572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7</a:t>
              </a:r>
              <a:endParaRPr sz="1600">
                <a:solidFill>
                  <a:schemeClr val="lt1"/>
                </a:solidFill>
                <a:latin typeface="DM Sans"/>
                <a:ea typeface="DM Sans"/>
                <a:cs typeface="DM Sans"/>
                <a:sym typeface="DM Sans"/>
              </a:endParaRPr>
            </a:p>
          </p:txBody>
        </p:sp>
        <p:sp>
          <p:nvSpPr>
            <p:cNvPr id="921" name="Google Shape;921;p80"/>
            <p:cNvSpPr txBox="1"/>
            <p:nvPr/>
          </p:nvSpPr>
          <p:spPr>
            <a:xfrm>
              <a:off x="9144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8</a:t>
              </a:r>
              <a:endParaRPr sz="1600">
                <a:solidFill>
                  <a:schemeClr val="lt1"/>
                </a:solidFill>
                <a:latin typeface="DM Sans"/>
                <a:ea typeface="DM Sans"/>
                <a:cs typeface="DM Sans"/>
                <a:sym typeface="DM Sans"/>
              </a:endParaRPr>
            </a:p>
          </p:txBody>
        </p:sp>
        <p:sp>
          <p:nvSpPr>
            <p:cNvPr id="922" name="Google Shape;922;p80"/>
            <p:cNvSpPr txBox="1"/>
            <p:nvPr/>
          </p:nvSpPr>
          <p:spPr>
            <a:xfrm>
              <a:off x="13716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9</a:t>
              </a:r>
              <a:endParaRPr sz="1600">
                <a:solidFill>
                  <a:schemeClr val="lt1"/>
                </a:solidFill>
                <a:latin typeface="DM Sans"/>
                <a:ea typeface="DM Sans"/>
                <a:cs typeface="DM Sans"/>
                <a:sym typeface="DM Sans"/>
              </a:endParaRPr>
            </a:p>
          </p:txBody>
        </p:sp>
        <p:sp>
          <p:nvSpPr>
            <p:cNvPr id="923" name="Google Shape;923;p80"/>
            <p:cNvSpPr txBox="1"/>
            <p:nvPr/>
          </p:nvSpPr>
          <p:spPr>
            <a:xfrm>
              <a:off x="18288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10</a:t>
              </a:r>
              <a:endParaRPr sz="1600">
                <a:solidFill>
                  <a:schemeClr val="lt1"/>
                </a:solidFill>
                <a:latin typeface="DM Sans"/>
                <a:ea typeface="DM Sans"/>
                <a:cs typeface="DM Sans"/>
                <a:sym typeface="DM Sans"/>
              </a:endParaRPr>
            </a:p>
          </p:txBody>
        </p:sp>
        <p:sp>
          <p:nvSpPr>
            <p:cNvPr id="924" name="Google Shape;924;p80"/>
            <p:cNvSpPr txBox="1"/>
            <p:nvPr/>
          </p:nvSpPr>
          <p:spPr>
            <a:xfrm>
              <a:off x="22860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11</a:t>
              </a:r>
              <a:endParaRPr sz="1600">
                <a:solidFill>
                  <a:schemeClr val="lt1"/>
                </a:solidFill>
                <a:latin typeface="DM Sans"/>
                <a:ea typeface="DM Sans"/>
                <a:cs typeface="DM Sans"/>
                <a:sym typeface="DM Sans"/>
              </a:endParaRPr>
            </a:p>
          </p:txBody>
        </p:sp>
        <p:sp>
          <p:nvSpPr>
            <p:cNvPr id="925" name="Google Shape;925;p80"/>
            <p:cNvSpPr txBox="1"/>
            <p:nvPr/>
          </p:nvSpPr>
          <p:spPr>
            <a:xfrm>
              <a:off x="27432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12</a:t>
              </a:r>
              <a:endParaRPr sz="1600">
                <a:solidFill>
                  <a:schemeClr val="lt1"/>
                </a:solidFill>
                <a:latin typeface="DM Sans"/>
                <a:ea typeface="DM Sans"/>
                <a:cs typeface="DM Sans"/>
                <a:sym typeface="DM Sans"/>
              </a:endParaRPr>
            </a:p>
          </p:txBody>
        </p:sp>
        <p:sp>
          <p:nvSpPr>
            <p:cNvPr id="926" name="Google Shape;926;p80"/>
            <p:cNvSpPr txBox="1"/>
            <p:nvPr/>
          </p:nvSpPr>
          <p:spPr>
            <a:xfrm>
              <a:off x="32004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13</a:t>
              </a:r>
              <a:endParaRPr sz="1600">
                <a:solidFill>
                  <a:schemeClr val="lt1"/>
                </a:solidFill>
                <a:latin typeface="DM Sans"/>
                <a:ea typeface="DM Sans"/>
                <a:cs typeface="DM Sans"/>
                <a:sym typeface="DM Sans"/>
              </a:endParaRPr>
            </a:p>
          </p:txBody>
        </p:sp>
        <p:sp>
          <p:nvSpPr>
            <p:cNvPr id="927" name="Google Shape;927;p80"/>
            <p:cNvSpPr txBox="1"/>
            <p:nvPr/>
          </p:nvSpPr>
          <p:spPr>
            <a:xfrm>
              <a:off x="3657600" y="2686500"/>
              <a:ext cx="457200" cy="246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1600">
                  <a:solidFill>
                    <a:schemeClr val="lt1"/>
                  </a:solidFill>
                  <a:latin typeface="DM Sans"/>
                  <a:ea typeface="DM Sans"/>
                  <a:cs typeface="DM Sans"/>
                  <a:sym typeface="DM Sans"/>
                </a:rPr>
                <a:t>14</a:t>
              </a:r>
              <a:endParaRPr sz="1600">
                <a:solidFill>
                  <a:schemeClr val="lt1"/>
                </a:solidFill>
                <a:latin typeface="DM Sans"/>
                <a:ea typeface="DM Sans"/>
                <a:cs typeface="DM Sans"/>
                <a:sym typeface="DM Sans"/>
              </a:endParaRPr>
            </a:p>
          </p:txBody>
        </p:sp>
        <p:cxnSp>
          <p:nvCxnSpPr>
            <p:cNvPr id="928" name="Google Shape;928;p80"/>
            <p:cNvCxnSpPr>
              <a:stCxn id="929" idx="6"/>
              <a:endCxn id="930" idx="2"/>
            </p:cNvCxnSpPr>
            <p:nvPr/>
          </p:nvCxnSpPr>
          <p:spPr>
            <a:xfrm>
              <a:off x="2628900" y="2572200"/>
              <a:ext cx="1714500" cy="0"/>
            </a:xfrm>
            <a:prstGeom prst="straightConnector1">
              <a:avLst/>
            </a:prstGeom>
            <a:noFill/>
            <a:ln cap="flat" cmpd="sng" w="38100">
              <a:solidFill>
                <a:srgbClr val="FFFFFF"/>
              </a:solidFill>
              <a:prstDash val="solid"/>
              <a:round/>
              <a:headEnd len="med" w="med" type="none"/>
              <a:tailEnd len="med" w="med" type="stealth"/>
            </a:ln>
            <a:effectLst>
              <a:outerShdw blurRad="71438" rotWithShape="0" algn="bl">
                <a:srgbClr val="000000"/>
              </a:outerShdw>
            </a:effectLst>
          </p:spPr>
        </p:cxnSp>
        <p:sp>
          <p:nvSpPr>
            <p:cNvPr id="929" name="Google Shape;929;p80"/>
            <p:cNvSpPr/>
            <p:nvPr/>
          </p:nvSpPr>
          <p:spPr>
            <a:xfrm>
              <a:off x="2400300" y="2457900"/>
              <a:ext cx="228600" cy="228600"/>
            </a:xfrm>
            <a:prstGeom prst="ellipse">
              <a:avLst/>
            </a:prstGeom>
            <a:solidFill>
              <a:srgbClr val="484F56"/>
            </a:solidFill>
            <a:ln cap="flat" cmpd="sng" w="19050">
              <a:solidFill>
                <a:srgbClr val="FFFFFF"/>
              </a:solidFill>
              <a:prstDash val="solid"/>
              <a:round/>
              <a:headEnd len="sm" w="sm" type="none"/>
              <a:tailEnd len="sm" w="sm" type="none"/>
            </a:ln>
            <a:effectLst>
              <a:outerShdw blurRad="71438" rotWithShape="0" algn="bl">
                <a:srgbClr val="000000"/>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07"/>
                                        </p:tgtEl>
                                        <p:attrNameLst>
                                          <p:attrName>style.visibility</p:attrName>
                                        </p:attrNameLst>
                                      </p:cBhvr>
                                      <p:to>
                                        <p:strVal val="visible"/>
                                      </p:to>
                                    </p:set>
                                    <p:animEffect filter="fade" transition="in">
                                      <p:cBhvr>
                                        <p:cTn dur="800"/>
                                        <p:tgtEl>
                                          <p:spTgt spid="907"/>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800"/>
                                        <p:tgtEl>
                                          <p:spTgt spid="908"/>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800"/>
                                        <p:tgtEl>
                                          <p:spTgt spid="9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ED9"/>
        </a:solidFill>
      </p:bgPr>
    </p:bg>
    <p:spTree>
      <p:nvGrpSpPr>
        <p:cNvPr id="934" name="Shape 934"/>
        <p:cNvGrpSpPr/>
        <p:nvPr/>
      </p:nvGrpSpPr>
      <p:grpSpPr>
        <a:xfrm>
          <a:off x="0" y="0"/>
          <a:ext cx="0" cy="0"/>
          <a:chOff x="0" y="0"/>
          <a:chExt cx="0" cy="0"/>
        </a:xfrm>
      </p:grpSpPr>
      <p:sp>
        <p:nvSpPr>
          <p:cNvPr id="935" name="Google Shape;935;p81"/>
          <p:cNvSpPr/>
          <p:nvPr/>
        </p:nvSpPr>
        <p:spPr>
          <a:xfrm>
            <a:off x="-228600" y="518400"/>
            <a:ext cx="9601200" cy="1477800"/>
          </a:xfrm>
          <a:prstGeom prst="rect">
            <a:avLst/>
          </a:prstGeom>
          <a:solidFill>
            <a:srgbClr val="484F5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6" name="Google Shape;936;p81"/>
          <p:cNvSpPr/>
          <p:nvPr/>
        </p:nvSpPr>
        <p:spPr>
          <a:xfrm>
            <a:off x="228590" y="228602"/>
            <a:ext cx="2057400" cy="2057400"/>
          </a:xfrm>
          <a:prstGeom prst="ellipse">
            <a:avLst/>
          </a:prstGeom>
          <a:solidFill>
            <a:srgbClr val="C6DED9"/>
          </a:solidFill>
          <a:ln cap="flat" cmpd="sng" w="152400">
            <a:solidFill>
              <a:srgbClr val="484F56"/>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100000"/>
              </a:lnSpc>
              <a:spcBef>
                <a:spcPts val="0"/>
              </a:spcBef>
              <a:spcAft>
                <a:spcPts val="0"/>
              </a:spcAft>
              <a:buNone/>
            </a:pPr>
            <a:r>
              <a:rPr lang="en" sz="3200">
                <a:latin typeface="Merriweather"/>
                <a:ea typeface="Merriweather"/>
                <a:cs typeface="Merriweather"/>
                <a:sym typeface="Merriweather"/>
              </a:rPr>
              <a:t>Spring</a:t>
            </a:r>
            <a:endParaRPr sz="3200">
              <a:latin typeface="Merriweather"/>
              <a:ea typeface="Merriweather"/>
              <a:cs typeface="Merriweather"/>
              <a:sym typeface="Merriweather"/>
            </a:endParaRPr>
          </a:p>
          <a:p>
            <a:pPr indent="0" lvl="0" marL="0" rtl="0" algn="ctr">
              <a:lnSpc>
                <a:spcPct val="80000"/>
              </a:lnSpc>
              <a:spcBef>
                <a:spcPts val="0"/>
              </a:spcBef>
              <a:spcAft>
                <a:spcPts val="0"/>
              </a:spcAft>
              <a:buNone/>
            </a:pPr>
            <a:r>
              <a:rPr lang="en" sz="9600">
                <a:latin typeface="Merriweather"/>
                <a:ea typeface="Merriweather"/>
                <a:cs typeface="Merriweather"/>
                <a:sym typeface="Merriweather"/>
              </a:rPr>
              <a:t>3</a:t>
            </a:r>
            <a:endParaRPr sz="9600">
              <a:latin typeface="Merriweather"/>
              <a:ea typeface="Merriweather"/>
              <a:cs typeface="Merriweather"/>
              <a:sym typeface="Merriweather"/>
            </a:endParaRPr>
          </a:p>
        </p:txBody>
      </p:sp>
      <p:sp>
        <p:nvSpPr>
          <p:cNvPr id="937" name="Google Shape;937;p81"/>
          <p:cNvSpPr/>
          <p:nvPr/>
        </p:nvSpPr>
        <p:spPr>
          <a:xfrm>
            <a:off x="-228600" y="3118800"/>
            <a:ext cx="9601200" cy="1477800"/>
          </a:xfrm>
          <a:prstGeom prst="rect">
            <a:avLst/>
          </a:prstGeom>
          <a:noFill/>
          <a:ln cap="flat" cmpd="sng" w="152400">
            <a:solidFill>
              <a:srgbClr val="484F5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8" name="Google Shape;938;p81"/>
          <p:cNvSpPr/>
          <p:nvPr/>
        </p:nvSpPr>
        <p:spPr>
          <a:xfrm>
            <a:off x="6857990" y="2829002"/>
            <a:ext cx="2057400" cy="20574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80000"/>
              </a:lnSpc>
              <a:spcBef>
                <a:spcPts val="0"/>
              </a:spcBef>
              <a:spcAft>
                <a:spcPts val="0"/>
              </a:spcAft>
              <a:buNone/>
            </a:pPr>
            <a:r>
              <a:t/>
            </a:r>
            <a:endParaRPr sz="9600">
              <a:latin typeface="Leckerli One"/>
              <a:ea typeface="Leckerli One"/>
              <a:cs typeface="Leckerli One"/>
              <a:sym typeface="Leckerli One"/>
            </a:endParaRPr>
          </a:p>
        </p:txBody>
      </p:sp>
      <p:pic>
        <p:nvPicPr>
          <p:cNvPr id="939" name="Google Shape;939;p81" title="1.png"/>
          <p:cNvPicPr preferRelativeResize="0"/>
          <p:nvPr/>
        </p:nvPicPr>
        <p:blipFill>
          <a:blip r:embed="rId3">
            <a:alphaModFix/>
          </a:blip>
          <a:stretch>
            <a:fillRect/>
          </a:stretch>
        </p:blipFill>
        <p:spPr>
          <a:xfrm>
            <a:off x="6857990" y="2829000"/>
            <a:ext cx="2057400" cy="2057400"/>
          </a:xfrm>
          <a:prstGeom prst="rect">
            <a:avLst/>
          </a:prstGeom>
          <a:noFill/>
          <a:ln>
            <a:noFill/>
          </a:ln>
        </p:spPr>
      </p:pic>
      <p:sp>
        <p:nvSpPr>
          <p:cNvPr id="940" name="Google Shape;940;p81"/>
          <p:cNvSpPr txBox="1"/>
          <p:nvPr/>
        </p:nvSpPr>
        <p:spPr>
          <a:xfrm>
            <a:off x="228600" y="3197550"/>
            <a:ext cx="6400800" cy="1320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2400">
                <a:solidFill>
                  <a:schemeClr val="dk1"/>
                </a:solidFill>
                <a:latin typeface="Merriweather"/>
                <a:ea typeface="Merriweather"/>
                <a:cs typeface="Merriweather"/>
                <a:sym typeface="Merriweather"/>
              </a:rPr>
              <a:t>Sources: Project Gutenberg, Wikipedia</a:t>
            </a:r>
            <a:endParaRPr i="1" sz="2400">
              <a:latin typeface="Merriweather"/>
              <a:ea typeface="Merriweather"/>
              <a:cs typeface="Merriweather"/>
              <a:sym typeface="Merriweather"/>
            </a:endParaRPr>
          </a:p>
        </p:txBody>
      </p:sp>
      <p:sp>
        <p:nvSpPr>
          <p:cNvPr id="941" name="Google Shape;941;p81"/>
          <p:cNvSpPr txBox="1"/>
          <p:nvPr/>
        </p:nvSpPr>
        <p:spPr>
          <a:xfrm>
            <a:off x="2514600" y="518400"/>
            <a:ext cx="6400800" cy="147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lt1"/>
                </a:solidFill>
                <a:latin typeface="Merriweather"/>
                <a:ea typeface="Merriweather"/>
                <a:cs typeface="Merriweather"/>
                <a:sym typeface="Merriweather"/>
              </a:rPr>
              <a:t>Thanks for coming! Questions?</a:t>
            </a:r>
            <a:endParaRPr sz="4800">
              <a:solidFill>
                <a:srgbClr val="FFFFFF"/>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123" name="Shape 123"/>
        <p:cNvGrpSpPr/>
        <p:nvPr/>
      </p:nvGrpSpPr>
      <p:grpSpPr>
        <a:xfrm>
          <a:off x="0" y="0"/>
          <a:ext cx="0" cy="0"/>
          <a:chOff x="0" y="0"/>
          <a:chExt cx="0" cy="0"/>
        </a:xfrm>
      </p:grpSpPr>
      <p:sp>
        <p:nvSpPr>
          <p:cNvPr id="124" name="Google Shape;124;p19"/>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19"/>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126" name="Google Shape;126;p19"/>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Explicit Meaning</a:t>
            </a:r>
            <a:endParaRPr sz="4800">
              <a:latin typeface="Merriweather"/>
              <a:ea typeface="Merriweather"/>
              <a:cs typeface="Merriweather"/>
              <a:sym typeface="Merriweather"/>
            </a:endParaRPr>
          </a:p>
        </p:txBody>
      </p:sp>
      <p:sp>
        <p:nvSpPr>
          <p:cNvPr id="127" name="Google Shape;127;p19"/>
          <p:cNvSpPr txBox="1"/>
          <p:nvPr/>
        </p:nvSpPr>
        <p:spPr>
          <a:xfrm>
            <a:off x="228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Read </a:t>
            </a:r>
            <a:r>
              <a:rPr b="1" lang="en" sz="2400">
                <a:solidFill>
                  <a:srgbClr val="FFFFFF"/>
                </a:solidFill>
                <a:latin typeface="DM Sans"/>
                <a:ea typeface="DM Sans"/>
                <a:cs typeface="DM Sans"/>
                <a:sym typeface="DM Sans"/>
              </a:rPr>
              <a:t>🅐 “Excerpt from </a:t>
            </a:r>
            <a:r>
              <a:rPr b="1" i="1" lang="en" sz="2400">
                <a:solidFill>
                  <a:srgbClr val="FFFFFF"/>
                </a:solidFill>
                <a:latin typeface="DM Sans"/>
                <a:ea typeface="DM Sans"/>
                <a:cs typeface="DM Sans"/>
                <a:sym typeface="DM Sans"/>
              </a:rPr>
              <a:t>Frankenstein; Or, the Modern Prometheus</a:t>
            </a:r>
            <a:r>
              <a:rPr lang="en" sz="2400">
                <a:solidFill>
                  <a:srgbClr val="FFFFFF"/>
                </a:solidFill>
                <a:latin typeface="DM Sans"/>
                <a:ea typeface="DM Sans"/>
                <a:cs typeface="DM Sans"/>
                <a:sym typeface="DM Sans"/>
              </a:rPr>
              <a:t>.</a:t>
            </a:r>
            <a:r>
              <a:rPr b="1" lang="en" sz="2400">
                <a:solidFill>
                  <a:srgbClr val="FFFFFF"/>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pic>
        <p:nvPicPr>
          <p:cNvPr id="128" name="Google Shape;128;p19"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129" name="Google Shape;129;p19"/>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130" name="Google Shape;130;p19"/>
          <p:cNvSpPr txBox="1"/>
          <p:nvPr/>
        </p:nvSpPr>
        <p:spPr>
          <a:xfrm>
            <a:off x="4573537" y="1490400"/>
            <a:ext cx="43905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What does the creature eat?</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“I greedily devoured the remnants of the shepherd’s breakfast, which consisted of bread, cheese, milk, and wine; the latter, however, I did not like.”</a:t>
            </a:r>
            <a:endParaRPr sz="2400">
              <a:solidFill>
                <a:srgbClr val="FFFFFF"/>
              </a:solidFill>
              <a:latin typeface="DM Sans"/>
              <a:ea typeface="DM Sans"/>
              <a:cs typeface="DM Sans"/>
              <a:sym typeface="DM Sans"/>
            </a:endParaRPr>
          </a:p>
        </p:txBody>
      </p:sp>
      <p:sp>
        <p:nvSpPr>
          <p:cNvPr id="131" name="Google Shape;131;p19"/>
          <p:cNvSpPr txBox="1"/>
          <p:nvPr/>
        </p:nvSpPr>
        <p:spPr>
          <a:xfrm>
            <a:off x="228600" y="28272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You can access all of the texts for today at </a:t>
            </a:r>
            <a:r>
              <a:rPr b="1" lang="en" sz="2000" u="sng">
                <a:solidFill>
                  <a:srgbClr val="C6DED9"/>
                </a:solidFill>
                <a:latin typeface="DM Sans"/>
                <a:ea typeface="DM Sans"/>
                <a:cs typeface="DM Sans"/>
                <a:sym typeface="DM Sans"/>
                <a:hlinkClick r:id="rId4">
                  <a:extLst>
                    <a:ext uri="{A12FA001-AC4F-418D-AE19-62706E023703}">
                      <ahyp:hlinkClr val="tx"/>
                    </a:ext>
                  </a:extLst>
                </a:hlinkClick>
              </a:rPr>
              <a:t>tinyurl.com/26S3LessonTexts</a:t>
            </a:r>
            <a:r>
              <a:rPr lang="en" sz="2400">
                <a:solidFill>
                  <a:schemeClr val="lt1"/>
                </a:solidFill>
                <a:latin typeface="DM Sans"/>
                <a:ea typeface="DM Sans"/>
                <a:cs typeface="DM Sans"/>
                <a:sym typeface="DM Sans"/>
              </a:rPr>
              <a:t>.</a:t>
            </a:r>
            <a:endParaRPr sz="2400">
              <a:solidFill>
                <a:srgbClr val="FFFFFF"/>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4F56"/>
        </a:solidFill>
      </p:bgPr>
    </p:bg>
    <p:spTree>
      <p:nvGrpSpPr>
        <p:cNvPr id="135" name="Shape 135"/>
        <p:cNvGrpSpPr/>
        <p:nvPr/>
      </p:nvGrpSpPr>
      <p:grpSpPr>
        <a:xfrm>
          <a:off x="0" y="0"/>
          <a:ext cx="0" cy="0"/>
          <a:chOff x="0" y="0"/>
          <a:chExt cx="0" cy="0"/>
        </a:xfrm>
      </p:grpSpPr>
      <p:sp>
        <p:nvSpPr>
          <p:cNvPr id="136" name="Google Shape;136;p20"/>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 name="Google Shape;137;p20"/>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138" name="Google Shape;138;p20"/>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Explicit Meaning</a:t>
            </a:r>
            <a:endParaRPr sz="4800">
              <a:latin typeface="Merriweather"/>
              <a:ea typeface="Merriweather"/>
              <a:cs typeface="Merriweather"/>
              <a:sym typeface="Merriweather"/>
            </a:endParaRPr>
          </a:p>
        </p:txBody>
      </p:sp>
      <p:sp>
        <p:nvSpPr>
          <p:cNvPr id="139" name="Google Shape;139;p20"/>
          <p:cNvSpPr txBox="1"/>
          <p:nvPr/>
        </p:nvSpPr>
        <p:spPr>
          <a:xfrm>
            <a:off x="228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Read </a:t>
            </a:r>
            <a:r>
              <a:rPr b="1" lang="en" sz="2400">
                <a:solidFill>
                  <a:srgbClr val="FFFFFF"/>
                </a:solidFill>
                <a:latin typeface="DM Sans"/>
                <a:ea typeface="DM Sans"/>
                <a:cs typeface="DM Sans"/>
                <a:sym typeface="DM Sans"/>
              </a:rPr>
              <a:t>🅐 “Excerpt from </a:t>
            </a:r>
            <a:r>
              <a:rPr b="1" i="1" lang="en" sz="2400">
                <a:solidFill>
                  <a:srgbClr val="FFFFFF"/>
                </a:solidFill>
                <a:latin typeface="DM Sans"/>
                <a:ea typeface="DM Sans"/>
                <a:cs typeface="DM Sans"/>
                <a:sym typeface="DM Sans"/>
              </a:rPr>
              <a:t>Frankenstein; Or, the Modern Prometheus</a:t>
            </a:r>
            <a:r>
              <a:rPr lang="en" sz="2400">
                <a:solidFill>
                  <a:srgbClr val="FFFFFF"/>
                </a:solidFill>
                <a:latin typeface="DM Sans"/>
                <a:ea typeface="DM Sans"/>
                <a:cs typeface="DM Sans"/>
                <a:sym typeface="DM Sans"/>
              </a:rPr>
              <a:t>.</a:t>
            </a:r>
            <a:r>
              <a:rPr b="1" lang="en" sz="2400">
                <a:solidFill>
                  <a:srgbClr val="FFFFFF"/>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pic>
        <p:nvPicPr>
          <p:cNvPr id="140" name="Google Shape;140;p20"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141" name="Google Shape;141;p20"/>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142" name="Google Shape;142;p20"/>
          <p:cNvSpPr txBox="1"/>
          <p:nvPr/>
        </p:nvSpPr>
        <p:spPr>
          <a:xfrm>
            <a:off x="4573537" y="1490400"/>
            <a:ext cx="43905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What does the creature eat?</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The creature eats “</a:t>
            </a:r>
            <a:r>
              <a:rPr lang="en" sz="2400">
                <a:solidFill>
                  <a:schemeClr val="lt1"/>
                </a:solidFill>
                <a:latin typeface="DM Sans"/>
                <a:ea typeface="DM Sans"/>
                <a:cs typeface="DM Sans"/>
                <a:sym typeface="DM Sans"/>
              </a:rPr>
              <a:t>bread, cheese, milk, and wine”</a:t>
            </a:r>
            <a:r>
              <a:rPr lang="en" sz="2400">
                <a:solidFill>
                  <a:srgbClr val="FFFFFF"/>
                </a:solidFill>
                <a:latin typeface="DM Sans"/>
                <a:ea typeface="DM Sans"/>
                <a:cs typeface="DM Sans"/>
                <a:sym typeface="DM Sans"/>
              </a:rPr>
              <a:t> (the shepherd’s breakfast). It is stated that the creature did not enjoy eating the wine.</a:t>
            </a:r>
            <a:endParaRPr sz="2400">
              <a:solidFill>
                <a:srgbClr val="FFFFFF"/>
              </a:solidFill>
              <a:latin typeface="DM Sans"/>
              <a:ea typeface="DM Sans"/>
              <a:cs typeface="DM Sans"/>
              <a:sym typeface="DM Sans"/>
            </a:endParaRPr>
          </a:p>
        </p:txBody>
      </p:sp>
      <p:sp>
        <p:nvSpPr>
          <p:cNvPr id="143" name="Google Shape;143;p20"/>
          <p:cNvSpPr txBox="1"/>
          <p:nvPr/>
        </p:nvSpPr>
        <p:spPr>
          <a:xfrm>
            <a:off x="228600" y="28272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You can access all of the texts for today at </a:t>
            </a:r>
            <a:r>
              <a:rPr b="1" lang="en" sz="2000" u="sng">
                <a:solidFill>
                  <a:srgbClr val="C6DED9"/>
                </a:solidFill>
                <a:latin typeface="DM Sans"/>
                <a:ea typeface="DM Sans"/>
                <a:cs typeface="DM Sans"/>
                <a:sym typeface="DM Sans"/>
                <a:hlinkClick r:id="rId4">
                  <a:extLst>
                    <a:ext uri="{A12FA001-AC4F-418D-AE19-62706E023703}">
                      <ahyp:hlinkClr val="tx"/>
                    </a:ext>
                  </a:extLst>
                </a:hlinkClick>
              </a:rPr>
              <a:t>tinyurl.com/26S3LessonTexts</a:t>
            </a:r>
            <a:r>
              <a:rPr lang="en" sz="2400">
                <a:solidFill>
                  <a:schemeClr val="lt1"/>
                </a:solidFill>
                <a:latin typeface="DM Sans"/>
                <a:ea typeface="DM Sans"/>
                <a:cs typeface="DM Sans"/>
                <a:sym typeface="DM Sans"/>
              </a:rPr>
              <a:t>.</a:t>
            </a:r>
            <a:endParaRPr sz="2400">
              <a:solidFill>
                <a:srgbClr val="FFFFFF"/>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84F56"/>
        </a:solidFill>
      </p:bgPr>
    </p:bg>
    <p:spTree>
      <p:nvGrpSpPr>
        <p:cNvPr id="147" name="Shape 147"/>
        <p:cNvGrpSpPr/>
        <p:nvPr/>
      </p:nvGrpSpPr>
      <p:grpSpPr>
        <a:xfrm>
          <a:off x="0" y="0"/>
          <a:ext cx="0" cy="0"/>
          <a:chOff x="0" y="0"/>
          <a:chExt cx="0" cy="0"/>
        </a:xfrm>
      </p:grpSpPr>
      <p:sp>
        <p:nvSpPr>
          <p:cNvPr id="148" name="Google Shape;148;p21"/>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21"/>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150" name="Google Shape;150;p21"/>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Explicit Meaning</a:t>
            </a:r>
            <a:endParaRPr sz="4800">
              <a:latin typeface="Merriweather"/>
              <a:ea typeface="Merriweather"/>
              <a:cs typeface="Merriweather"/>
              <a:sym typeface="Merriweather"/>
            </a:endParaRPr>
          </a:p>
        </p:txBody>
      </p:sp>
      <p:sp>
        <p:nvSpPr>
          <p:cNvPr id="151" name="Google Shape;151;p21"/>
          <p:cNvSpPr txBox="1"/>
          <p:nvPr/>
        </p:nvSpPr>
        <p:spPr>
          <a:xfrm>
            <a:off x="228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Read </a:t>
            </a:r>
            <a:r>
              <a:rPr b="1" lang="en" sz="2400">
                <a:solidFill>
                  <a:srgbClr val="FFFFFF"/>
                </a:solidFill>
                <a:latin typeface="DM Sans"/>
                <a:ea typeface="DM Sans"/>
                <a:cs typeface="DM Sans"/>
                <a:sym typeface="DM Sans"/>
              </a:rPr>
              <a:t>🅐 “Excerpt from </a:t>
            </a:r>
            <a:r>
              <a:rPr b="1" i="1" lang="en" sz="2400">
                <a:solidFill>
                  <a:srgbClr val="FFFFFF"/>
                </a:solidFill>
                <a:latin typeface="DM Sans"/>
                <a:ea typeface="DM Sans"/>
                <a:cs typeface="DM Sans"/>
                <a:sym typeface="DM Sans"/>
              </a:rPr>
              <a:t>Frankenstein; Or, the Modern Prometheus</a:t>
            </a:r>
            <a:r>
              <a:rPr lang="en" sz="2400">
                <a:solidFill>
                  <a:srgbClr val="FFFFFF"/>
                </a:solidFill>
                <a:latin typeface="DM Sans"/>
                <a:ea typeface="DM Sans"/>
                <a:cs typeface="DM Sans"/>
                <a:sym typeface="DM Sans"/>
              </a:rPr>
              <a:t>.</a:t>
            </a:r>
            <a:r>
              <a:rPr b="1" lang="en" sz="2400">
                <a:solidFill>
                  <a:srgbClr val="FFFFFF"/>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pic>
        <p:nvPicPr>
          <p:cNvPr id="152" name="Google Shape;152;p21"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153" name="Google Shape;153;p21"/>
          <p:cNvSpPr/>
          <p:nvPr/>
        </p:nvSpPr>
        <p:spPr>
          <a:xfrm>
            <a:off x="-4778408" y="4244400"/>
            <a:ext cx="13922419" cy="89909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what when where who why how</a:t>
            </a:r>
          </a:p>
        </p:txBody>
      </p:sp>
      <p:sp>
        <p:nvSpPr>
          <p:cNvPr id="154" name="Google Shape;154;p21"/>
          <p:cNvSpPr txBox="1"/>
          <p:nvPr/>
        </p:nvSpPr>
        <p:spPr>
          <a:xfrm>
            <a:off x="4573537" y="1490400"/>
            <a:ext cx="43905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en" sz="2400">
                <a:solidFill>
                  <a:schemeClr val="lt1"/>
                </a:solidFill>
                <a:latin typeface="DM Sans"/>
                <a:ea typeface="DM Sans"/>
                <a:cs typeface="DM Sans"/>
                <a:sym typeface="DM Sans"/>
              </a:rPr>
              <a:t>What do the villagers do when they see the creature?</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rPr lang="en" sz="2400">
                <a:solidFill>
                  <a:srgbClr val="FFFFFF"/>
                </a:solidFill>
                <a:latin typeface="DM Sans"/>
                <a:ea typeface="DM Sans"/>
                <a:cs typeface="DM Sans"/>
                <a:sym typeface="DM Sans"/>
              </a:rPr>
              <a:t>Identify two things that happen.</a:t>
            </a:r>
            <a:endParaRPr sz="2400">
              <a:solidFill>
                <a:srgbClr val="FFFFFF"/>
              </a:solidFill>
              <a:latin typeface="DM Sans"/>
              <a:ea typeface="DM Sans"/>
              <a:cs typeface="DM Sans"/>
              <a:sym typeface="DM Sans"/>
            </a:endParaRPr>
          </a:p>
        </p:txBody>
      </p:sp>
      <p:sp>
        <p:nvSpPr>
          <p:cNvPr id="155" name="Google Shape;155;p21"/>
          <p:cNvSpPr txBox="1"/>
          <p:nvPr/>
        </p:nvSpPr>
        <p:spPr>
          <a:xfrm>
            <a:off x="228600" y="28272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You can access all of the texts for today at </a:t>
            </a:r>
            <a:r>
              <a:rPr b="1" lang="en" sz="2000" u="sng">
                <a:solidFill>
                  <a:srgbClr val="C6DED9"/>
                </a:solidFill>
                <a:latin typeface="DM Sans"/>
                <a:ea typeface="DM Sans"/>
                <a:cs typeface="DM Sans"/>
                <a:sym typeface="DM Sans"/>
                <a:hlinkClick r:id="rId4">
                  <a:extLst>
                    <a:ext uri="{A12FA001-AC4F-418D-AE19-62706E023703}">
                      <ahyp:hlinkClr val="tx"/>
                    </a:ext>
                  </a:extLst>
                </a:hlinkClick>
              </a:rPr>
              <a:t>tinyurl.com/26S3LessonTexts</a:t>
            </a:r>
            <a:r>
              <a:rPr lang="en" sz="2400">
                <a:solidFill>
                  <a:schemeClr val="lt1"/>
                </a:solidFill>
                <a:latin typeface="DM Sans"/>
                <a:ea typeface="DM Sans"/>
                <a:cs typeface="DM Sans"/>
                <a:sym typeface="DM Sans"/>
              </a:rPr>
              <a:t>.</a:t>
            </a:r>
            <a:endParaRPr sz="2400">
              <a:solidFill>
                <a:srgbClr val="FFFFFF"/>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